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6256000" cy="9144000"/>
  <p:notesSz cx="16256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91" d="100"/>
          <a:sy n="91" d="100"/>
        </p:scale>
        <p:origin x="76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‹#›</a:t>
            </a:fld>
            <a:endParaRPr spc="-25" dirty="0">
              <a:solidFill>
                <a:srgbClr val="000048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‹#›</a:t>
            </a:fld>
            <a:endParaRPr spc="-25" dirty="0">
              <a:solidFill>
                <a:srgbClr val="00004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49300" y="2204668"/>
            <a:ext cx="7146925" cy="499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786529" y="2438400"/>
            <a:ext cx="4704715" cy="557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‹#›</a:t>
            </a:fld>
            <a:endParaRPr spc="-25" dirty="0">
              <a:solidFill>
                <a:srgbClr val="00004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‹#›</a:t>
            </a:fld>
            <a:endParaRPr spc="-25" dirty="0">
              <a:solidFill>
                <a:srgbClr val="000048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054600" cy="9144000"/>
          </a:xfrm>
          <a:custGeom>
            <a:avLst/>
            <a:gdLst/>
            <a:ahLst/>
            <a:cxnLst/>
            <a:rect l="l" t="t" r="r" b="b"/>
            <a:pathLst>
              <a:path w="5054600" h="9144000">
                <a:moveTo>
                  <a:pt x="5054600" y="0"/>
                </a:moveTo>
                <a:lnTo>
                  <a:pt x="0" y="0"/>
                </a:lnTo>
                <a:lnTo>
                  <a:pt x="0" y="9144000"/>
                </a:lnTo>
                <a:lnTo>
                  <a:pt x="5054600" y="9144000"/>
                </a:lnTo>
                <a:lnTo>
                  <a:pt x="5054600" y="0"/>
                </a:lnTo>
                <a:close/>
              </a:path>
            </a:pathLst>
          </a:custGeom>
          <a:solidFill>
            <a:srgbClr val="0000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‹#›</a:t>
            </a:fld>
            <a:endParaRPr spc="-25" dirty="0">
              <a:solidFill>
                <a:srgbClr val="00004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9300" y="931637"/>
            <a:ext cx="13862050" cy="1042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2150" y="2920936"/>
            <a:ext cx="14347190" cy="4784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76083" y="8597285"/>
            <a:ext cx="1906104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3900" y="8597285"/>
            <a:ext cx="248919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‹#›</a:t>
            </a:fld>
            <a:endParaRPr spc="-25" dirty="0">
              <a:solidFill>
                <a:srgbClr val="00004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3.10130.pdf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4514" y="5720064"/>
            <a:ext cx="32988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know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actions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take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your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for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era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2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exponential</a:t>
            </a:r>
            <a:r>
              <a:rPr sz="22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innovation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64514" y="2972077"/>
            <a:ext cx="4852670" cy="1714500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6100" b="1" spc="-80" dirty="0">
                <a:latin typeface="Arial"/>
                <a:cs typeface="Arial"/>
              </a:rPr>
              <a:t>Generative</a:t>
            </a:r>
            <a:r>
              <a:rPr sz="6100" b="1" spc="-275" dirty="0">
                <a:latin typeface="Arial"/>
                <a:cs typeface="Arial"/>
              </a:rPr>
              <a:t> </a:t>
            </a:r>
            <a:r>
              <a:rPr sz="6100" b="1" spc="-105" dirty="0">
                <a:latin typeface="Arial"/>
                <a:cs typeface="Arial"/>
              </a:rPr>
              <a:t>AI</a:t>
            </a:r>
            <a:endParaRPr sz="6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en-US" sz="3000" b="1" spc="-10" dirty="0">
                <a:solidFill>
                  <a:srgbClr val="97F5F7"/>
                </a:solidFill>
                <a:latin typeface="Arial"/>
                <a:cs typeface="Arial"/>
              </a:rPr>
              <a:t>An Outlook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923452"/>
            <a:ext cx="7940675" cy="10680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Basics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Known</a:t>
            </a:r>
            <a:r>
              <a:rPr sz="3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weak</a:t>
            </a:r>
            <a:r>
              <a:rPr sz="3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points</a:t>
            </a:r>
            <a:r>
              <a:rPr sz="3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19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3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3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9300" y="2413000"/>
            <a:ext cx="31756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30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err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14" dirty="0">
                <a:solidFill>
                  <a:srgbClr val="000048"/>
                </a:solidFill>
                <a:latin typeface="Arial"/>
                <a:cs typeface="Arial"/>
              </a:rPr>
              <a:t>is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000048"/>
                </a:solidFill>
                <a:latin typeface="Arial"/>
                <a:cs typeface="Arial"/>
              </a:rPr>
              <a:t>human.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0" dirty="0">
                <a:solidFill>
                  <a:srgbClr val="000048"/>
                </a:solidFill>
                <a:latin typeface="Arial"/>
                <a:cs typeface="Arial"/>
              </a:rPr>
              <a:t>For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AI,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95" dirty="0">
                <a:solidFill>
                  <a:srgbClr val="000048"/>
                </a:solidFill>
                <a:latin typeface="Arial"/>
                <a:cs typeface="Arial"/>
              </a:rPr>
              <a:t>it’s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by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design.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2852369"/>
            <a:ext cx="3411854" cy="196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cyclical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evolution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over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past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75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years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been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marked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periods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waxing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enthusiasm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waning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pessimism.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new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advances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promised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opportunities,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institutions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businesses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jumped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in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invested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heavily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technology.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When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outcomes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haven’t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met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expectations,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though,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space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experienced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disillusionment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stagnation.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5011712"/>
            <a:ext cx="355981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nature,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unpredictable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only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further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highlighted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boom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human-like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creativity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00" y="5875350"/>
            <a:ext cx="354711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tasks,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capable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working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flexibly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towards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goal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target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rapidly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creatively.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Also,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workers,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matters.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" y="6954939"/>
            <a:ext cx="359791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Whether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brand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values,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ethical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considerations,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situational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knowledge,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historical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learning,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consumer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needs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anything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else,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workers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expected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efforts.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6178" y="2421293"/>
            <a:ext cx="3583304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0025">
              <a:lnSpc>
                <a:spcPct val="109000"/>
              </a:lnSpc>
              <a:spcBef>
                <a:spcPts val="100"/>
              </a:spcBef>
            </a:pP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AI,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contextual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understanding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often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difficult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achieve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“out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box,”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especially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consumer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ChatGPT.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been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source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much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75" dirty="0">
                <a:solidFill>
                  <a:srgbClr val="000048"/>
                </a:solidFill>
                <a:latin typeface="Microsoft Sans Serif"/>
                <a:cs typeface="Microsoft Sans Serif"/>
              </a:rPr>
              <a:t>AI’s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criticism.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26128" y="3492500"/>
            <a:ext cx="30162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Its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strengths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shape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its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0" dirty="0">
                <a:solidFill>
                  <a:srgbClr val="000048"/>
                </a:solidFill>
                <a:latin typeface="Arial"/>
                <a:cs typeface="Arial"/>
              </a:rPr>
              <a:t>weaknesses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26128" y="3931869"/>
            <a:ext cx="3557904" cy="196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940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wants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answer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us.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It’s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built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prompts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matter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complexity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often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answers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sense,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acknowledge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fact.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ChatGPT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allows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refresh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responses.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Image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generators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OpenAI’s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DALL-</a:t>
            </a:r>
            <a:r>
              <a:rPr sz="1300" spc="-145" dirty="0">
                <a:solidFill>
                  <a:srgbClr val="000048"/>
                </a:solidFill>
                <a:latin typeface="Microsoft Sans Serif"/>
                <a:cs typeface="Microsoft Sans Serif"/>
              </a:rPr>
              <a:t>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popular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Midjourney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both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return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multiple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images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any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single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prompt.</a:t>
            </a:r>
            <a:r>
              <a:rPr sz="1300" spc="4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may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wrong.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26128" y="6091211"/>
            <a:ext cx="346964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560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muscle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can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striking,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definitely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magic.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75" dirty="0">
                <a:solidFill>
                  <a:srgbClr val="000048"/>
                </a:solidFill>
                <a:latin typeface="Microsoft Sans Serif"/>
                <a:cs typeface="Microsoft Sans Serif"/>
              </a:rPr>
              <a:t>AI’s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capabilities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fundamentally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reference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6128" y="7170801"/>
            <a:ext cx="3542029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adoption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categories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focused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assurance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level.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transformative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mind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gain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most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era.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629650" y="5493232"/>
            <a:ext cx="6864350" cy="2766060"/>
            <a:chOff x="8629650" y="5493232"/>
            <a:chExt cx="6864350" cy="2766060"/>
          </a:xfrm>
        </p:grpSpPr>
        <p:sp>
          <p:nvSpPr>
            <p:cNvPr id="14" name="object 14"/>
            <p:cNvSpPr/>
            <p:nvPr/>
          </p:nvSpPr>
          <p:spPr>
            <a:xfrm>
              <a:off x="8636000" y="5568835"/>
              <a:ext cx="6851650" cy="2684145"/>
            </a:xfrm>
            <a:custGeom>
              <a:avLst/>
              <a:gdLst/>
              <a:ahLst/>
              <a:cxnLst/>
              <a:rect l="l" t="t" r="r" b="b"/>
              <a:pathLst>
                <a:path w="6851650" h="2684145">
                  <a:moveTo>
                    <a:pt x="0" y="2683916"/>
                  </a:moveTo>
                  <a:lnTo>
                    <a:pt x="6851650" y="2683916"/>
                  </a:lnTo>
                  <a:lnTo>
                    <a:pt x="6851650" y="0"/>
                  </a:lnTo>
                  <a:lnTo>
                    <a:pt x="0" y="0"/>
                  </a:lnTo>
                  <a:lnTo>
                    <a:pt x="0" y="2683916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75991" y="5493232"/>
              <a:ext cx="1183640" cy="217170"/>
            </a:xfrm>
            <a:custGeom>
              <a:avLst/>
              <a:gdLst/>
              <a:ahLst/>
              <a:cxnLst/>
              <a:rect l="l" t="t" r="r" b="b"/>
              <a:pathLst>
                <a:path w="1183640" h="217170">
                  <a:moveTo>
                    <a:pt x="1183220" y="0"/>
                  </a:moveTo>
                  <a:lnTo>
                    <a:pt x="0" y="0"/>
                  </a:lnTo>
                  <a:lnTo>
                    <a:pt x="0" y="217081"/>
                  </a:lnTo>
                  <a:lnTo>
                    <a:pt x="1183220" y="217081"/>
                  </a:lnTo>
                  <a:lnTo>
                    <a:pt x="1183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226550" y="5931524"/>
            <a:ext cx="5162550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Overcoming</a:t>
            </a:r>
            <a:r>
              <a:rPr sz="18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GenAI’s</a:t>
            </a:r>
            <a:r>
              <a:rPr sz="18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limitations,</a:t>
            </a:r>
            <a:r>
              <a:rPr sz="18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8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8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achieving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very</a:t>
            </a:r>
            <a:r>
              <a:rPr sz="18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strong</a:t>
            </a:r>
            <a:r>
              <a:rPr sz="18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results</a:t>
            </a:r>
            <a:r>
              <a:rPr sz="18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8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hybrid</a:t>
            </a:r>
            <a:r>
              <a:rPr sz="18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8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where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8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8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evolutionary</a:t>
            </a:r>
            <a:r>
              <a:rPr sz="18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8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</a:t>
            </a:r>
            <a:r>
              <a:rPr sz="18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are </a:t>
            </a:r>
            <a:r>
              <a:rPr sz="18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combined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play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strengths.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26550" y="7117958"/>
            <a:ext cx="467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critical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foundation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adoption.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185900" y="7031588"/>
            <a:ext cx="362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2F78C4"/>
                </a:solidFill>
                <a:latin typeface="Arial"/>
                <a:cs typeface="Arial"/>
              </a:rPr>
              <a:t>”</a:t>
            </a:r>
            <a:endParaRPr sz="6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97035" y="5785718"/>
            <a:ext cx="362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2F78C4"/>
                </a:solidFill>
                <a:latin typeface="Arial"/>
                <a:cs typeface="Arial"/>
              </a:rPr>
              <a:t>“</a:t>
            </a:r>
            <a:endParaRPr sz="6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33144" y="5447608"/>
            <a:ext cx="1066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2F78C4"/>
                </a:solidFill>
                <a:latin typeface="Arial"/>
                <a:cs typeface="Arial"/>
              </a:rPr>
              <a:t>Expert</a:t>
            </a:r>
            <a:r>
              <a:rPr sz="1300" b="1" spc="-4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2F78C4"/>
                </a:solidFill>
                <a:latin typeface="Arial"/>
                <a:cs typeface="Arial"/>
              </a:rPr>
              <a:t>Advice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20351" y="3500069"/>
            <a:ext cx="1884680" cy="153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unreliable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erroneous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outputs,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erodes</a:t>
            </a:r>
            <a:r>
              <a:rPr sz="1300" spc="1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strategy,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reduces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trust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limits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operational</a:t>
            </a:r>
            <a:r>
              <a:rPr sz="1300" spc="1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efficiency.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97627" y="2127944"/>
            <a:ext cx="1295400" cy="117729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4800" spc="-1015" dirty="0">
                <a:solidFill>
                  <a:srgbClr val="2F78C4"/>
                </a:solidFill>
                <a:latin typeface="Microsoft Sans Serif"/>
                <a:cs typeface="Microsoft Sans Serif"/>
              </a:rPr>
              <a:t>1</a:t>
            </a:r>
            <a:endParaRPr sz="4800">
              <a:latin typeface="Microsoft Sans Serif"/>
              <a:cs typeface="Microsoft Sans Serif"/>
            </a:endParaRPr>
          </a:p>
          <a:p>
            <a:pPr marL="34925">
              <a:lnSpc>
                <a:spcPct val="100000"/>
              </a:lnSpc>
              <a:spcBef>
                <a:spcPts val="360"/>
              </a:spcBef>
            </a:pP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Hallucinations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09686" y="3715969"/>
            <a:ext cx="189357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Because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shapes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75" dirty="0">
                <a:solidFill>
                  <a:srgbClr val="000048"/>
                </a:solidFill>
                <a:latin typeface="Microsoft Sans Serif"/>
                <a:cs typeface="Microsoft Sans Serif"/>
              </a:rPr>
              <a:t>AI’s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knowledge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base,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any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inadequate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inputs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bias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limit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accuracy,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fairness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decision-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making.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86965" y="2127944"/>
            <a:ext cx="1195070" cy="139319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480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2</a:t>
            </a:r>
            <a:endParaRPr sz="4800">
              <a:latin typeface="Microsoft Sans Serif"/>
              <a:cs typeface="Microsoft Sans Serif"/>
            </a:endParaRPr>
          </a:p>
          <a:p>
            <a:pPr marL="34925" marR="5080">
              <a:lnSpc>
                <a:spcPts val="1700"/>
              </a:lnSpc>
              <a:spcBef>
                <a:spcPts val="500"/>
              </a:spcBef>
            </a:pP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r>
              <a:rPr sz="1500" b="1" spc="-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quality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safety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599022" y="3715969"/>
            <a:ext cx="1920239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3715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provides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decision,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there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inherent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uncertainty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its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certainty.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larger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harder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ascertain.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576300" y="2127944"/>
            <a:ext cx="1585595" cy="139319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480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3</a:t>
            </a:r>
            <a:endParaRPr sz="4800">
              <a:latin typeface="Microsoft Sans Serif"/>
              <a:cs typeface="Microsoft Sans Serif"/>
            </a:endParaRPr>
          </a:p>
          <a:p>
            <a:pPr marL="34925" marR="5080">
              <a:lnSpc>
                <a:spcPts val="1700"/>
              </a:lnSpc>
              <a:spcBef>
                <a:spcPts val="500"/>
              </a:spcBef>
            </a:pP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explainability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problem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815279" y="2451583"/>
            <a:ext cx="0" cy="2540000"/>
          </a:xfrm>
          <a:custGeom>
            <a:avLst/>
            <a:gdLst/>
            <a:ahLst/>
            <a:cxnLst/>
            <a:rect l="l" t="t" r="r" b="b"/>
            <a:pathLst>
              <a:path h="2540000">
                <a:moveTo>
                  <a:pt x="0" y="0"/>
                </a:moveTo>
                <a:lnTo>
                  <a:pt x="0" y="2539517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304614" y="2451583"/>
            <a:ext cx="0" cy="2540000"/>
          </a:xfrm>
          <a:custGeom>
            <a:avLst/>
            <a:gdLst/>
            <a:ahLst/>
            <a:cxnLst/>
            <a:rect l="l" t="t" r="r" b="b"/>
            <a:pathLst>
              <a:path h="2540000">
                <a:moveTo>
                  <a:pt x="0" y="0"/>
                </a:moveTo>
                <a:lnTo>
                  <a:pt x="0" y="2539517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10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912593" y="0"/>
            <a:ext cx="4344035" cy="4343400"/>
            <a:chOff x="11912593" y="0"/>
            <a:chExt cx="4344035" cy="4343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2600" y="0"/>
              <a:ext cx="4343400" cy="4330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08211" y="0"/>
              <a:ext cx="1547789" cy="4343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2593" y="0"/>
              <a:ext cx="4343407" cy="150756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49300" y="1361033"/>
            <a:ext cx="677290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38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-200" dirty="0">
                <a:solidFill>
                  <a:srgbClr val="000048"/>
                </a:solidFill>
                <a:latin typeface="Microsoft Sans Serif"/>
                <a:cs typeface="Microsoft Sans Serif"/>
              </a:rPr>
              <a:t>AI’s</a:t>
            </a:r>
            <a:r>
              <a:rPr sz="38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open</a:t>
            </a:r>
            <a:r>
              <a:rPr sz="38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9300" y="958693"/>
            <a:ext cx="691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solidFill>
                  <a:srgbClr val="2F78C4"/>
                </a:solidFill>
                <a:latin typeface="Arial"/>
                <a:cs typeface="Arial"/>
              </a:rPr>
              <a:t>Basics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300" y="2413000"/>
            <a:ext cx="22167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Waiting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14" dirty="0">
                <a:solidFill>
                  <a:srgbClr val="000048"/>
                </a:solidFill>
                <a:latin typeface="Arial"/>
                <a:cs typeface="Arial"/>
              </a:rPr>
              <a:t>is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not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answer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0" y="2852369"/>
            <a:ext cx="4138929" cy="153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decision-makers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consider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paths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forward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AI-enabled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are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being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asked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difficult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navigate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itself.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do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our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isn’t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hallucinating?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What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ethical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boundaries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does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present?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rely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answers,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if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we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can’t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explain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reached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them?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300" y="5875350"/>
            <a:ext cx="275653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Significant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misuse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harm,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bias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poorly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trained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other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negative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outcomes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use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300" y="6738988"/>
            <a:ext cx="288480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Cognizant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Answer: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entire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categories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focused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testing,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governance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assurance. LLMOps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creates 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framework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such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responsible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usage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9300" y="5122218"/>
            <a:ext cx="204343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0" dirty="0">
                <a:solidFill>
                  <a:srgbClr val="2F78C4"/>
                </a:solidFill>
                <a:latin typeface="Arial"/>
                <a:cs typeface="Arial"/>
              </a:rPr>
              <a:t>How</a:t>
            </a:r>
            <a:r>
              <a:rPr sz="1800" b="1" spc="-10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F78C4"/>
                </a:solidFill>
                <a:latin typeface="Arial"/>
                <a:cs typeface="Arial"/>
              </a:rPr>
              <a:t>can</a:t>
            </a:r>
            <a:r>
              <a:rPr sz="1800" b="1" spc="-10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we</a:t>
            </a:r>
            <a:r>
              <a:rPr sz="1800" b="1" spc="-9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70" dirty="0">
                <a:solidFill>
                  <a:srgbClr val="2F78C4"/>
                </a:solidFill>
                <a:latin typeface="Arial"/>
                <a:cs typeface="Arial"/>
              </a:rPr>
              <a:t>ensure </a:t>
            </a: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ethical</a:t>
            </a:r>
            <a:r>
              <a:rPr sz="1800" b="1" spc="-8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usage?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54858" y="5874969"/>
            <a:ext cx="272732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over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hallucinations,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poorly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structured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insufficient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direction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business-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impacting</a:t>
            </a:r>
            <a:r>
              <a:rPr sz="1300" spc="2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scenarios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4858" y="6738607"/>
            <a:ext cx="272796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Cognizant</a:t>
            </a:r>
            <a:r>
              <a:rPr sz="13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Answer:</a:t>
            </a:r>
            <a:r>
              <a:rPr sz="1300" b="1" spc="254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never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expected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 </a:t>
            </a:r>
            <a:r>
              <a:rPr sz="1300" spc="-110" dirty="0">
                <a:solidFill>
                  <a:srgbClr val="000048"/>
                </a:solidFill>
                <a:latin typeface="Microsoft Sans Serif"/>
                <a:cs typeface="Microsoft Sans Serif"/>
              </a:rPr>
              <a:t>100%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predictability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output.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why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training,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tuning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monitoring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integrated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54858" y="5122218"/>
            <a:ext cx="209677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0" dirty="0">
                <a:solidFill>
                  <a:srgbClr val="2F78C4"/>
                </a:solidFill>
                <a:latin typeface="Arial"/>
                <a:cs typeface="Arial"/>
              </a:rPr>
              <a:t>How</a:t>
            </a:r>
            <a:r>
              <a:rPr sz="1800" b="1" spc="-10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F78C4"/>
                </a:solidFill>
                <a:latin typeface="Arial"/>
                <a:cs typeface="Arial"/>
              </a:rPr>
              <a:t>can</a:t>
            </a:r>
            <a:r>
              <a:rPr sz="1800" b="1" spc="-10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we</a:t>
            </a:r>
            <a:r>
              <a:rPr sz="1800" b="1" spc="-9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ensure </a:t>
            </a:r>
            <a:r>
              <a:rPr sz="1800" b="1" spc="-30" dirty="0">
                <a:solidFill>
                  <a:srgbClr val="2F78C4"/>
                </a:solidFill>
                <a:latin typeface="Arial"/>
                <a:cs typeface="Arial"/>
              </a:rPr>
              <a:t>predictable</a:t>
            </a: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2F78C4"/>
                </a:solidFill>
                <a:latin typeface="Arial"/>
                <a:cs typeface="Arial"/>
              </a:rPr>
              <a:t>output?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52079" y="5874969"/>
            <a:ext cx="298259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copyright,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85" dirty="0">
                <a:solidFill>
                  <a:srgbClr val="000048"/>
                </a:solidFill>
                <a:latin typeface="Microsoft Sans Serif"/>
                <a:cs typeface="Microsoft Sans Serif"/>
              </a:rPr>
              <a:t>IP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infringement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regulatory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issues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dealing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protected</a:t>
            </a:r>
            <a:r>
              <a:rPr sz="1300" spc="1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data,</a:t>
            </a:r>
            <a:r>
              <a:rPr sz="1300" spc="1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privacy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52079" y="6738607"/>
            <a:ext cx="296862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Cognizant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Answer:</a:t>
            </a:r>
            <a:r>
              <a:rPr sz="1300" b="1" spc="-1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‘native’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digital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business.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help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navigate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safeguard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here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needs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unique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plan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52079" y="5122218"/>
            <a:ext cx="249428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55" dirty="0">
                <a:solidFill>
                  <a:srgbClr val="2F78C4"/>
                </a:solidFill>
                <a:latin typeface="Arial"/>
                <a:cs typeface="Arial"/>
              </a:rPr>
              <a:t>What</a:t>
            </a:r>
            <a:r>
              <a:rPr sz="1800" b="1" spc="-9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2F78C4"/>
                </a:solidFill>
                <a:latin typeface="Arial"/>
                <a:cs typeface="Arial"/>
              </a:rPr>
              <a:t>legal</a:t>
            </a:r>
            <a:r>
              <a:rPr sz="1800" b="1" spc="-9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2F78C4"/>
                </a:solidFill>
                <a:latin typeface="Arial"/>
                <a:cs typeface="Arial"/>
              </a:rPr>
              <a:t>implications </a:t>
            </a:r>
            <a:r>
              <a:rPr sz="1800" b="1" spc="-90" dirty="0">
                <a:solidFill>
                  <a:srgbClr val="2F78C4"/>
                </a:solidFill>
                <a:latin typeface="Arial"/>
                <a:cs typeface="Arial"/>
              </a:rPr>
              <a:t>should</a:t>
            </a:r>
            <a:r>
              <a:rPr sz="1800" b="1" spc="-7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2F78C4"/>
                </a:solidFill>
                <a:latin typeface="Arial"/>
                <a:cs typeface="Arial"/>
              </a:rPr>
              <a:t>concern</a:t>
            </a:r>
            <a:r>
              <a:rPr sz="1800" b="1" spc="-6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us?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81862" y="5874969"/>
            <a:ext cx="304800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over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preference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against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key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touchpoints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dilution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brand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experience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81862" y="6738607"/>
            <a:ext cx="304673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Cognizant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Answer:</a:t>
            </a:r>
            <a:r>
              <a:rPr sz="1300" b="1" spc="31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other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questions, the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key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well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before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usage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selectively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transparent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about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use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81862" y="5122218"/>
            <a:ext cx="290258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0" dirty="0">
                <a:solidFill>
                  <a:srgbClr val="2F78C4"/>
                </a:solidFill>
                <a:latin typeface="Arial"/>
                <a:cs typeface="Arial"/>
              </a:rPr>
              <a:t>How</a:t>
            </a:r>
            <a:r>
              <a:rPr sz="1800" b="1" spc="-9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2F78C4"/>
                </a:solidFill>
                <a:latin typeface="Arial"/>
                <a:cs typeface="Arial"/>
              </a:rPr>
              <a:t>will</a:t>
            </a:r>
            <a:r>
              <a:rPr sz="1800" b="1" spc="-9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2F78C4"/>
                </a:solidFill>
                <a:latin typeface="Arial"/>
                <a:cs typeface="Arial"/>
              </a:rPr>
              <a:t>this</a:t>
            </a:r>
            <a:r>
              <a:rPr sz="1800" b="1" spc="-9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F78C4"/>
                </a:solidFill>
                <a:latin typeface="Arial"/>
                <a:cs typeface="Arial"/>
              </a:rPr>
              <a:t>impact</a:t>
            </a:r>
            <a:r>
              <a:rPr sz="1800" b="1" spc="-9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our </a:t>
            </a:r>
            <a:r>
              <a:rPr sz="1800" b="1" spc="-20" dirty="0">
                <a:solidFill>
                  <a:srgbClr val="2F78C4"/>
                </a:solidFill>
                <a:latin typeface="Arial"/>
                <a:cs typeface="Arial"/>
              </a:rPr>
              <a:t>brand</a:t>
            </a:r>
            <a:r>
              <a:rPr sz="1800" b="1" spc="-8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2F78C4"/>
                </a:solidFill>
                <a:latin typeface="Arial"/>
                <a:cs typeface="Arial"/>
              </a:rPr>
              <a:t>or</a:t>
            </a:r>
            <a:r>
              <a:rPr sz="1800" b="1" spc="-8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2F78C4"/>
                </a:solidFill>
                <a:latin typeface="Arial"/>
                <a:cs typeface="Arial"/>
              </a:rPr>
              <a:t>public</a:t>
            </a:r>
            <a:r>
              <a:rPr sz="1800" b="1" spc="-8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2F78C4"/>
                </a:solidFill>
                <a:latin typeface="Arial"/>
                <a:cs typeface="Arial"/>
              </a:rPr>
              <a:t>perception?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99289" y="5164627"/>
            <a:ext cx="0" cy="2633345"/>
          </a:xfrm>
          <a:custGeom>
            <a:avLst/>
            <a:gdLst/>
            <a:ahLst/>
            <a:cxnLst/>
            <a:rect l="l" t="t" r="r" b="b"/>
            <a:pathLst>
              <a:path h="2633345">
                <a:moveTo>
                  <a:pt x="0" y="0"/>
                </a:moveTo>
                <a:lnTo>
                  <a:pt x="0" y="263329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02069" y="5164627"/>
            <a:ext cx="0" cy="2633345"/>
          </a:xfrm>
          <a:custGeom>
            <a:avLst/>
            <a:gdLst/>
            <a:ahLst/>
            <a:cxnLst/>
            <a:rect l="l" t="t" r="r" b="b"/>
            <a:pathLst>
              <a:path h="2633345">
                <a:moveTo>
                  <a:pt x="0" y="0"/>
                </a:moveTo>
                <a:lnTo>
                  <a:pt x="0" y="263329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29073" y="5164627"/>
            <a:ext cx="0" cy="2633345"/>
          </a:xfrm>
          <a:custGeom>
            <a:avLst/>
            <a:gdLst/>
            <a:ahLst/>
            <a:cxnLst/>
            <a:rect l="l" t="t" r="r" b="b"/>
            <a:pathLst>
              <a:path h="2633345">
                <a:moveTo>
                  <a:pt x="0" y="0"/>
                </a:moveTo>
                <a:lnTo>
                  <a:pt x="0" y="263329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28889" y="2420569"/>
            <a:ext cx="528764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largely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mirror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‘weaknesses’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discussed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earlier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answers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shaped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through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trial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error,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time.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11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228889" y="3068256"/>
            <a:ext cx="511365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What’s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certain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readying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navigate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AI-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enabled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critical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performance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exploring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key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part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readiness.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28889" y="3931894"/>
            <a:ext cx="524573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We’ll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explore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near-term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steps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take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address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Readiness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section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later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guide.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1752" y="0"/>
            <a:ext cx="12394565" cy="7606030"/>
            <a:chOff x="3861752" y="0"/>
            <a:chExt cx="12394565" cy="7606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1752" y="0"/>
              <a:ext cx="12394247" cy="76055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7810" y="0"/>
              <a:ext cx="4618190" cy="7605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9300" y="3886200"/>
            <a:ext cx="43573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14" dirty="0">
                <a:solidFill>
                  <a:srgbClr val="000048"/>
                </a:solidFill>
              </a:rPr>
              <a:t>Applications</a:t>
            </a:r>
            <a:endParaRPr sz="60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12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9300" y="5448091"/>
            <a:ext cx="51149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Consider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the</a:t>
            </a:r>
            <a:r>
              <a:rPr sz="24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24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plugins</a:t>
            </a:r>
            <a:r>
              <a:rPr sz="24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available </a:t>
            </a:r>
            <a:r>
              <a:rPr sz="24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ChatGPT,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bots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24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000048"/>
                </a:solidFill>
                <a:latin typeface="Microsoft Sans Serif"/>
                <a:cs typeface="Microsoft Sans Serif"/>
              </a:rPr>
              <a:t>Poe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app,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24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it’s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clear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24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use-cases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about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vast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varied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software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itself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4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those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24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just</a:t>
            </a:r>
            <a:r>
              <a:rPr sz="24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chat</a:t>
            </a:r>
            <a:r>
              <a:rPr sz="24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interfaces.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991100" cy="5001895"/>
            <a:chOff x="0" y="0"/>
            <a:chExt cx="4991100" cy="5001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991100" cy="4991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991099" cy="500186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61565" y="1386433"/>
            <a:ext cx="5583555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40" dirty="0">
                <a:solidFill>
                  <a:srgbClr val="000048"/>
                </a:solidFill>
              </a:rPr>
              <a:t>7</a:t>
            </a:r>
            <a:r>
              <a:rPr spc="-95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use-cases</a:t>
            </a:r>
            <a:r>
              <a:rPr spc="-155" dirty="0">
                <a:solidFill>
                  <a:srgbClr val="000048"/>
                </a:solidFill>
              </a:rPr>
              <a:t> </a:t>
            </a:r>
            <a:r>
              <a:rPr spc="130" dirty="0">
                <a:solidFill>
                  <a:srgbClr val="000048"/>
                </a:solidFill>
              </a:rPr>
              <a:t>to</a:t>
            </a:r>
            <a:r>
              <a:rPr spc="-1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inspire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100" dirty="0">
                <a:solidFill>
                  <a:srgbClr val="000048"/>
                </a:solidFill>
              </a:rPr>
              <a:t> </a:t>
            </a:r>
            <a:r>
              <a:rPr spc="-60" dirty="0">
                <a:solidFill>
                  <a:srgbClr val="000048"/>
                </a:solidFill>
              </a:rPr>
              <a:t>AI</a:t>
            </a:r>
            <a:r>
              <a:rPr spc="100" dirty="0">
                <a:solidFill>
                  <a:srgbClr val="000048"/>
                </a:solidFill>
              </a:rPr>
              <a:t> </a:t>
            </a:r>
            <a:r>
              <a:rPr spc="45" dirty="0">
                <a:solidFill>
                  <a:srgbClr val="000048"/>
                </a:solidFill>
              </a:rPr>
              <a:t>exploration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61565" y="984093"/>
            <a:ext cx="1335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solidFill>
                  <a:srgbClr val="2F78C4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1566" y="3068269"/>
            <a:ext cx="472567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Even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stage,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opportunities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countless.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right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foundations,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only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limitation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solution-building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may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company’s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imagination.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1566" y="4147858"/>
            <a:ext cx="462851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much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can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be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hard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where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start.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you’ll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discussion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readiness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later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guide,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what’s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key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begin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exploring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56552" y="3068434"/>
            <a:ext cx="448119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own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spaces,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safeguard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against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disruption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begin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building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skills.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56552" y="3716121"/>
            <a:ext cx="4815205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Fortunately,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there’s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no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need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start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this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journey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from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scratch.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following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seven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example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use-cases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AI,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we’ll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just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varied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be.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part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value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chain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industry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stands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disrupted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unique,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differentiating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ways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bring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unique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data,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000048"/>
                </a:solidFill>
                <a:latin typeface="Microsoft Sans Serif"/>
                <a:cs typeface="Microsoft Sans Serif"/>
              </a:rPr>
              <a:t>POV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discussion.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Let’s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in.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300" y="5665059"/>
            <a:ext cx="1747520" cy="1666239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1170" dirty="0">
                <a:solidFill>
                  <a:srgbClr val="2F78C4"/>
                </a:solidFill>
                <a:latin typeface="Microsoft Sans Serif"/>
                <a:cs typeface="Microsoft Sans Serif"/>
              </a:rPr>
              <a:t>1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ts val="2039"/>
              </a:lnSpc>
              <a:spcBef>
                <a:spcPts val="600"/>
              </a:spcBef>
            </a:pPr>
            <a:r>
              <a:rPr sz="1800" b="1" dirty="0">
                <a:solidFill>
                  <a:srgbClr val="000048"/>
                </a:solidFill>
                <a:latin typeface="Arial"/>
                <a:cs typeface="Arial"/>
              </a:rPr>
              <a:t>Market</a:t>
            </a:r>
            <a:r>
              <a:rPr sz="1800" b="1" spc="-10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000048"/>
                </a:solidFill>
                <a:latin typeface="Arial"/>
                <a:cs typeface="Arial"/>
              </a:rPr>
              <a:t>and Competitor</a:t>
            </a:r>
            <a:r>
              <a:rPr sz="18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000048"/>
                </a:solidFill>
                <a:latin typeface="Arial"/>
                <a:cs typeface="Arial"/>
              </a:rPr>
              <a:t>Intel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0599" y="5665059"/>
            <a:ext cx="1120140" cy="1666239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45" dirty="0">
                <a:solidFill>
                  <a:srgbClr val="2F78C4"/>
                </a:solidFill>
                <a:latin typeface="Microsoft Sans Serif"/>
                <a:cs typeface="Microsoft Sans Serif"/>
              </a:rPr>
              <a:t>4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ts val="2039"/>
              </a:lnSpc>
              <a:spcBef>
                <a:spcPts val="600"/>
              </a:spcBef>
            </a:pPr>
            <a:r>
              <a:rPr sz="1800" b="1" spc="-20" dirty="0">
                <a:solidFill>
                  <a:srgbClr val="000048"/>
                </a:solidFill>
                <a:latin typeface="Arial"/>
                <a:cs typeface="Arial"/>
              </a:rPr>
              <a:t>Marketing </a:t>
            </a:r>
            <a:r>
              <a:rPr sz="18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8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0048"/>
                </a:solidFill>
                <a:latin typeface="Arial"/>
                <a:cs typeface="Arial"/>
              </a:rPr>
              <a:t>Sales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38685" y="5665059"/>
            <a:ext cx="1436370" cy="171196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2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ct val="111100"/>
              </a:lnSpc>
              <a:spcBef>
                <a:spcPts val="195"/>
              </a:spcBef>
            </a:pPr>
            <a:r>
              <a:rPr sz="1800" b="1" spc="-10" dirty="0">
                <a:solidFill>
                  <a:srgbClr val="000048"/>
                </a:solidFill>
                <a:latin typeface="Arial"/>
                <a:cs typeface="Arial"/>
              </a:rPr>
              <a:t>Software </a:t>
            </a:r>
            <a:r>
              <a:rPr sz="1800" b="1" spc="-40" dirty="0">
                <a:solidFill>
                  <a:srgbClr val="000048"/>
                </a:solidFill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00338" y="5665059"/>
            <a:ext cx="939800" cy="1666239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5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ts val="2039"/>
              </a:lnSpc>
              <a:spcBef>
                <a:spcPts val="600"/>
              </a:spcBef>
            </a:pPr>
            <a:r>
              <a:rPr sz="1800" b="1" spc="-10" dirty="0">
                <a:solidFill>
                  <a:srgbClr val="000048"/>
                </a:solidFill>
                <a:latin typeface="Arial"/>
                <a:cs typeface="Arial"/>
              </a:rPr>
              <a:t>Expert </a:t>
            </a:r>
            <a:r>
              <a:rPr sz="1800" b="1" spc="-100" dirty="0">
                <a:solidFill>
                  <a:srgbClr val="000048"/>
                </a:solidFill>
                <a:latin typeface="Arial"/>
                <a:cs typeface="Arial"/>
              </a:rPr>
              <a:t>Advisors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1291" y="5665059"/>
            <a:ext cx="1191260" cy="140779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3</a:t>
            </a:r>
            <a:endParaRPr sz="5750">
              <a:latin typeface="Microsoft Sans Serif"/>
              <a:cs typeface="Microsoft Sans Serif"/>
            </a:endParaRPr>
          </a:p>
          <a:p>
            <a:pPr marL="39370">
              <a:lnSpc>
                <a:spcPct val="100000"/>
              </a:lnSpc>
              <a:spcBef>
                <a:spcPts val="434"/>
              </a:spcBef>
            </a:pPr>
            <a:r>
              <a:rPr sz="1800" b="1" spc="-55" dirty="0">
                <a:solidFill>
                  <a:srgbClr val="000048"/>
                </a:solidFill>
                <a:latin typeface="Arial"/>
                <a:cs typeface="Arial"/>
              </a:rPr>
              <a:t>Production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78160" y="5665059"/>
            <a:ext cx="1395095" cy="1666239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6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ts val="2039"/>
              </a:lnSpc>
              <a:spcBef>
                <a:spcPts val="600"/>
              </a:spcBef>
            </a:pPr>
            <a:r>
              <a:rPr sz="1800" b="1" spc="-10" dirty="0">
                <a:solidFill>
                  <a:srgbClr val="000048"/>
                </a:solidFill>
                <a:latin typeface="Arial"/>
                <a:cs typeface="Arial"/>
              </a:rPr>
              <a:t>Employee </a:t>
            </a:r>
            <a:r>
              <a:rPr sz="1800" b="1" spc="-35" dirty="0">
                <a:solidFill>
                  <a:srgbClr val="000048"/>
                </a:solidFill>
                <a:latin typeface="Arial"/>
                <a:cs typeface="Arial"/>
              </a:rPr>
              <a:t>Engagement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033500" y="5665059"/>
            <a:ext cx="1207135" cy="1666239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405" dirty="0">
                <a:solidFill>
                  <a:srgbClr val="2F78C4"/>
                </a:solidFill>
                <a:latin typeface="Microsoft Sans Serif"/>
                <a:cs typeface="Microsoft Sans Serif"/>
              </a:rPr>
              <a:t>7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ts val="2039"/>
              </a:lnSpc>
              <a:spcBef>
                <a:spcPts val="600"/>
              </a:spcBef>
            </a:pPr>
            <a:r>
              <a:rPr sz="1800" b="1" spc="-10" dirty="0">
                <a:solidFill>
                  <a:srgbClr val="000048"/>
                </a:solidFill>
                <a:latin typeface="Arial"/>
                <a:cs typeface="Arial"/>
              </a:rPr>
              <a:t>Customer </a:t>
            </a:r>
            <a:r>
              <a:rPr sz="1800" b="1" spc="-60" dirty="0">
                <a:solidFill>
                  <a:srgbClr val="000048"/>
                </a:solidFill>
                <a:latin typeface="Arial"/>
                <a:cs typeface="Arial"/>
              </a:rPr>
              <a:t>Experience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650667" y="5914218"/>
            <a:ext cx="0" cy="1580515"/>
          </a:xfrm>
          <a:custGeom>
            <a:avLst/>
            <a:gdLst/>
            <a:ahLst/>
            <a:cxnLst/>
            <a:rect l="l" t="t" r="r" b="b"/>
            <a:pathLst>
              <a:path h="1580515">
                <a:moveTo>
                  <a:pt x="0" y="0"/>
                </a:moveTo>
                <a:lnTo>
                  <a:pt x="0" y="1579981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95327" y="5914218"/>
            <a:ext cx="0" cy="1580515"/>
          </a:xfrm>
          <a:custGeom>
            <a:avLst/>
            <a:gdLst/>
            <a:ahLst/>
            <a:cxnLst/>
            <a:rect l="l" t="t" r="r" b="b"/>
            <a:pathLst>
              <a:path h="1580515">
                <a:moveTo>
                  <a:pt x="0" y="0"/>
                </a:moveTo>
                <a:lnTo>
                  <a:pt x="0" y="1579981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17507" y="5914218"/>
            <a:ext cx="0" cy="1580515"/>
          </a:xfrm>
          <a:custGeom>
            <a:avLst/>
            <a:gdLst/>
            <a:ahLst/>
            <a:cxnLst/>
            <a:rect l="l" t="t" r="r" b="b"/>
            <a:pathLst>
              <a:path h="1580515">
                <a:moveTo>
                  <a:pt x="0" y="0"/>
                </a:moveTo>
                <a:lnTo>
                  <a:pt x="0" y="1579981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17765" y="5914218"/>
            <a:ext cx="0" cy="1580515"/>
          </a:xfrm>
          <a:custGeom>
            <a:avLst/>
            <a:gdLst/>
            <a:ahLst/>
            <a:cxnLst/>
            <a:rect l="l" t="t" r="r" b="b"/>
            <a:pathLst>
              <a:path h="1580515">
                <a:moveTo>
                  <a:pt x="0" y="0"/>
                </a:moveTo>
                <a:lnTo>
                  <a:pt x="0" y="1579981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8459" y="5914218"/>
            <a:ext cx="0" cy="1580515"/>
          </a:xfrm>
          <a:custGeom>
            <a:avLst/>
            <a:gdLst/>
            <a:ahLst/>
            <a:cxnLst/>
            <a:rect l="l" t="t" r="r" b="b"/>
            <a:pathLst>
              <a:path h="1580515">
                <a:moveTo>
                  <a:pt x="0" y="0"/>
                </a:moveTo>
                <a:lnTo>
                  <a:pt x="0" y="1579981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55852" y="5914218"/>
            <a:ext cx="0" cy="1580515"/>
          </a:xfrm>
          <a:custGeom>
            <a:avLst/>
            <a:gdLst/>
            <a:ahLst/>
            <a:cxnLst/>
            <a:rect l="l" t="t" r="r" b="b"/>
            <a:pathLst>
              <a:path h="1580515">
                <a:moveTo>
                  <a:pt x="0" y="0"/>
                </a:moveTo>
                <a:lnTo>
                  <a:pt x="0" y="1579981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13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400028"/>
            <a:ext cx="3728085" cy="5716905"/>
          </a:xfrm>
          <a:prstGeom prst="rect">
            <a:avLst/>
          </a:prstGeom>
        </p:spPr>
        <p:txBody>
          <a:bodyPr vert="horz" wrap="square" lIns="0" tIns="42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75"/>
              </a:spcBef>
            </a:pPr>
            <a:r>
              <a:rPr sz="5750" spc="-1170" dirty="0">
                <a:solidFill>
                  <a:srgbClr val="92BBE6"/>
                </a:solidFill>
                <a:latin typeface="Microsoft Sans Serif"/>
                <a:cs typeface="Microsoft Sans Serif"/>
              </a:rPr>
              <a:t>1</a:t>
            </a:r>
            <a:endParaRPr sz="57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b="1" spc="-10" dirty="0">
                <a:solidFill>
                  <a:srgbClr val="92BBE6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10"/>
              </a:spcBef>
            </a:pP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Competitive</a:t>
            </a:r>
            <a:r>
              <a:rPr sz="38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Intel</a:t>
            </a:r>
            <a:endParaRPr sz="3800">
              <a:latin typeface="Microsoft Sans Serif"/>
              <a:cs typeface="Microsoft Sans Serif"/>
            </a:endParaRPr>
          </a:p>
          <a:p>
            <a:pPr marL="12700" marR="64769">
              <a:lnSpc>
                <a:spcPct val="109000"/>
              </a:lnSpc>
              <a:spcBef>
                <a:spcPts val="262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Turning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data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human-readable,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actionable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contextualized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guidance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strength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 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AI.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Generative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endParaRPr sz="1300">
              <a:latin typeface="Microsoft Sans Serif"/>
              <a:cs typeface="Microsoft Sans Serif"/>
            </a:endParaRPr>
          </a:p>
          <a:p>
            <a:pPr marL="12700" marR="291465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industrialize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sources,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including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curated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 research,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real-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competitive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behavior,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internet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scraping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primary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endParaRPr sz="1300">
              <a:latin typeface="Microsoft Sans Serif"/>
              <a:cs typeface="Microsoft Sans Serif"/>
            </a:endParaRPr>
          </a:p>
          <a:p>
            <a:pPr marL="12700" marR="265430">
              <a:lnSpc>
                <a:spcPct val="109000"/>
              </a:lnSpc>
            </a:pP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research.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structured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unstructured,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empowers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drive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automated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analysis,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summarization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recommendations.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900" y="974594"/>
            <a:ext cx="110490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50" dirty="0">
                <a:solidFill>
                  <a:srgbClr val="2F78C4"/>
                </a:solidFill>
                <a:latin typeface="Arial"/>
                <a:cs typeface="Arial"/>
              </a:rPr>
              <a:t>Ingestion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of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market</a:t>
            </a:r>
            <a:r>
              <a:rPr sz="1500" b="1" spc="-8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336" y="2845494"/>
            <a:ext cx="896619" cy="6858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Gaining insights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from</a:t>
            </a:r>
            <a:r>
              <a:rPr sz="1500" b="1" spc="-8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34300" y="2325211"/>
            <a:ext cx="1882139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Summarize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classify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Collate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captured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relevance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defined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topics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interest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61480" y="1263785"/>
            <a:ext cx="163385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React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as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persona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</a:t>
            </a:r>
            <a:r>
              <a:rPr sz="1300" spc="1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</a:t>
            </a:r>
            <a:r>
              <a:rPr sz="1300" spc="1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stakeholder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personas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react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content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87414" y="4291058"/>
            <a:ext cx="210312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Synthesize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multiple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sources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Correlate,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compare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combine</a:t>
            </a:r>
            <a:r>
              <a:rPr sz="1300" spc="1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related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content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on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topic(s) to distill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insights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4033" y="3048515"/>
            <a:ext cx="1807210" cy="889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Ideate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Respond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to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insights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concepts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hypotheses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7757" y="3799555"/>
            <a:ext cx="220472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Prepare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primary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research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audiences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qualitative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quantitative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research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44240" y="5219250"/>
            <a:ext cx="230251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Transcription</a:t>
            </a:r>
            <a:endParaRPr sz="1300">
              <a:latin typeface="Arial"/>
              <a:cs typeface="Arial"/>
            </a:endParaRPr>
          </a:p>
          <a:p>
            <a:pPr marL="12700" marR="393065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Transcribe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research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data,</a:t>
            </a:r>
            <a:r>
              <a:rPr sz="1300" spc="1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extracting</a:t>
            </a:r>
            <a:r>
              <a:rPr sz="1300" spc="1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findings,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confidence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levels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aspects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requiring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follow-up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research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89957" y="7501592"/>
            <a:ext cx="193738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3030">
              <a:lnSpc>
                <a:spcPct val="109000"/>
              </a:lnSpc>
              <a:spcBef>
                <a:spcPts val="100"/>
              </a:spcBef>
            </a:pP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Report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writing</a:t>
            </a:r>
            <a:r>
              <a:rPr sz="1300" b="1" spc="50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Generate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narrative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explanation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around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raw</a:t>
            </a:r>
            <a:endParaRPr sz="1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derived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insights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89762" y="5707616"/>
            <a:ext cx="207391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Insight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navigator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natural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language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discussion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interface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interact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corpus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research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49400" y="7680195"/>
            <a:ext cx="133350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40" dirty="0">
                <a:solidFill>
                  <a:srgbClr val="2F78C4"/>
                </a:solidFill>
                <a:latin typeface="Arial"/>
                <a:cs typeface="Arial"/>
              </a:rPr>
              <a:t>Packaging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and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distributing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9906" y="7284669"/>
            <a:ext cx="156972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Concept</a:t>
            </a:r>
            <a:r>
              <a:rPr sz="1300" b="1" spc="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mock-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up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Mock-up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concepts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stimulus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for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research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validation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56766" y="5048456"/>
            <a:ext cx="1284605" cy="6858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Developing </a:t>
            </a:r>
            <a:r>
              <a:rPr sz="1500" b="1" dirty="0">
                <a:solidFill>
                  <a:srgbClr val="2F78C4"/>
                </a:solidFill>
                <a:latin typeface="Arial"/>
                <a:cs typeface="Arial"/>
              </a:rPr>
              <a:t>and</a:t>
            </a:r>
            <a:r>
              <a:rPr sz="1500" b="1" spc="-6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validating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hypotheses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80590" y="946197"/>
            <a:ext cx="217043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Coverage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adjustment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relevant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topics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add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granularity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existing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topics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being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tracked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29190" y="1016002"/>
            <a:ext cx="7995920" cy="7332980"/>
            <a:chOff x="6429190" y="1016002"/>
            <a:chExt cx="7995920" cy="7332980"/>
          </a:xfrm>
        </p:grpSpPr>
        <p:sp>
          <p:nvSpPr>
            <p:cNvPr id="18" name="object 18"/>
            <p:cNvSpPr/>
            <p:nvPr/>
          </p:nvSpPr>
          <p:spPr>
            <a:xfrm>
              <a:off x="6552850" y="1709068"/>
              <a:ext cx="7773034" cy="5706745"/>
            </a:xfrm>
            <a:custGeom>
              <a:avLst/>
              <a:gdLst/>
              <a:ahLst/>
              <a:cxnLst/>
              <a:rect l="l" t="t" r="r" b="b"/>
              <a:pathLst>
                <a:path w="7773034" h="5706745">
                  <a:moveTo>
                    <a:pt x="13398" y="0"/>
                  </a:moveTo>
                  <a:lnTo>
                    <a:pt x="4513556" y="366864"/>
                  </a:lnTo>
                  <a:lnTo>
                    <a:pt x="6821874" y="637863"/>
                  </a:lnTo>
                  <a:lnTo>
                    <a:pt x="7665790" y="946839"/>
                  </a:lnTo>
                  <a:lnTo>
                    <a:pt x="7772742" y="1427632"/>
                  </a:lnTo>
                  <a:lnTo>
                    <a:pt x="7772091" y="1442188"/>
                  </a:lnTo>
                  <a:lnTo>
                    <a:pt x="7762437" y="1485922"/>
                  </a:lnTo>
                  <a:lnTo>
                    <a:pt x="7741520" y="1529749"/>
                  </a:lnTo>
                  <a:lnTo>
                    <a:pt x="7709716" y="1573666"/>
                  </a:lnTo>
                  <a:lnTo>
                    <a:pt x="7682648" y="1602992"/>
                  </a:lnTo>
                  <a:lnTo>
                    <a:pt x="7651018" y="1632354"/>
                  </a:lnTo>
                  <a:lnTo>
                    <a:pt x="7614935" y="1661750"/>
                  </a:lnTo>
                  <a:lnTo>
                    <a:pt x="7574512" y="1691181"/>
                  </a:lnTo>
                  <a:lnTo>
                    <a:pt x="7529857" y="1720644"/>
                  </a:lnTo>
                  <a:lnTo>
                    <a:pt x="7481083" y="1750139"/>
                  </a:lnTo>
                  <a:lnTo>
                    <a:pt x="7428300" y="1779663"/>
                  </a:lnTo>
                  <a:lnTo>
                    <a:pt x="7371618" y="1809215"/>
                  </a:lnTo>
                  <a:lnTo>
                    <a:pt x="7311147" y="1838795"/>
                  </a:lnTo>
                  <a:lnTo>
                    <a:pt x="7247000" y="1868401"/>
                  </a:lnTo>
                  <a:lnTo>
                    <a:pt x="7179286" y="1898031"/>
                  </a:lnTo>
                  <a:lnTo>
                    <a:pt x="7144126" y="1912855"/>
                  </a:lnTo>
                  <a:lnTo>
                    <a:pt x="7108116" y="1927684"/>
                  </a:lnTo>
                  <a:lnTo>
                    <a:pt x="7071269" y="1942519"/>
                  </a:lnTo>
                  <a:lnTo>
                    <a:pt x="7033600" y="1957360"/>
                  </a:lnTo>
                  <a:lnTo>
                    <a:pt x="6995123" y="1972205"/>
                  </a:lnTo>
                  <a:lnTo>
                    <a:pt x="6955850" y="1987055"/>
                  </a:lnTo>
                  <a:lnTo>
                    <a:pt x="6915797" y="2001911"/>
                  </a:lnTo>
                  <a:lnTo>
                    <a:pt x="6874976" y="2016771"/>
                  </a:lnTo>
                  <a:lnTo>
                    <a:pt x="6833402" y="2031635"/>
                  </a:lnTo>
                  <a:lnTo>
                    <a:pt x="6791088" y="2046504"/>
                  </a:lnTo>
                  <a:lnTo>
                    <a:pt x="6748049" y="2061377"/>
                  </a:lnTo>
                  <a:lnTo>
                    <a:pt x="6704298" y="2076253"/>
                  </a:lnTo>
                  <a:lnTo>
                    <a:pt x="6659849" y="2091134"/>
                  </a:lnTo>
                  <a:lnTo>
                    <a:pt x="6614716" y="2106018"/>
                  </a:lnTo>
                  <a:lnTo>
                    <a:pt x="6568912" y="2120906"/>
                  </a:lnTo>
                  <a:lnTo>
                    <a:pt x="6522452" y="2135797"/>
                  </a:lnTo>
                  <a:lnTo>
                    <a:pt x="6475350" y="2150692"/>
                  </a:lnTo>
                  <a:lnTo>
                    <a:pt x="6427618" y="2165589"/>
                  </a:lnTo>
                  <a:lnTo>
                    <a:pt x="6379271" y="2180489"/>
                  </a:lnTo>
                  <a:lnTo>
                    <a:pt x="6330323" y="2195392"/>
                  </a:lnTo>
                  <a:lnTo>
                    <a:pt x="6280788" y="2210297"/>
                  </a:lnTo>
                  <a:lnTo>
                    <a:pt x="6230680" y="2225205"/>
                  </a:lnTo>
                  <a:lnTo>
                    <a:pt x="6180011" y="2240115"/>
                  </a:lnTo>
                  <a:lnTo>
                    <a:pt x="6128797" y="2255027"/>
                  </a:lnTo>
                  <a:lnTo>
                    <a:pt x="6077051" y="2269941"/>
                  </a:lnTo>
                  <a:lnTo>
                    <a:pt x="6024786" y="2284856"/>
                  </a:lnTo>
                  <a:lnTo>
                    <a:pt x="5972018" y="2299773"/>
                  </a:lnTo>
                  <a:lnTo>
                    <a:pt x="5918758" y="2314691"/>
                  </a:lnTo>
                  <a:lnTo>
                    <a:pt x="5865022" y="2329611"/>
                  </a:lnTo>
                  <a:lnTo>
                    <a:pt x="5810824" y="2344531"/>
                  </a:lnTo>
                  <a:lnTo>
                    <a:pt x="5756176" y="2359453"/>
                  </a:lnTo>
                  <a:lnTo>
                    <a:pt x="5701093" y="2374375"/>
                  </a:lnTo>
                  <a:lnTo>
                    <a:pt x="5645588" y="2389297"/>
                  </a:lnTo>
                  <a:lnTo>
                    <a:pt x="5589676" y="2404220"/>
                  </a:lnTo>
                  <a:lnTo>
                    <a:pt x="5533371" y="2419143"/>
                  </a:lnTo>
                  <a:lnTo>
                    <a:pt x="5476685" y="2434066"/>
                  </a:lnTo>
                  <a:lnTo>
                    <a:pt x="5419634" y="2448989"/>
                  </a:lnTo>
                  <a:lnTo>
                    <a:pt x="5362230" y="2463912"/>
                  </a:lnTo>
                  <a:lnTo>
                    <a:pt x="5304488" y="2478834"/>
                  </a:lnTo>
                  <a:lnTo>
                    <a:pt x="5246421" y="2493756"/>
                  </a:lnTo>
                  <a:lnTo>
                    <a:pt x="5188044" y="2508677"/>
                  </a:lnTo>
                  <a:lnTo>
                    <a:pt x="5129370" y="2523597"/>
                  </a:lnTo>
                  <a:lnTo>
                    <a:pt x="5070413" y="2538515"/>
                  </a:lnTo>
                  <a:lnTo>
                    <a:pt x="5011186" y="2553433"/>
                  </a:lnTo>
                  <a:lnTo>
                    <a:pt x="4951704" y="2568349"/>
                  </a:lnTo>
                  <a:lnTo>
                    <a:pt x="4891981" y="2583263"/>
                  </a:lnTo>
                  <a:lnTo>
                    <a:pt x="4832030" y="2598176"/>
                  </a:lnTo>
                  <a:lnTo>
                    <a:pt x="4771865" y="2613087"/>
                  </a:lnTo>
                  <a:lnTo>
                    <a:pt x="4711500" y="2627995"/>
                  </a:lnTo>
                  <a:lnTo>
                    <a:pt x="4650949" y="2642901"/>
                  </a:lnTo>
                  <a:lnTo>
                    <a:pt x="4590225" y="2657805"/>
                  </a:lnTo>
                  <a:lnTo>
                    <a:pt x="4529343" y="2672707"/>
                  </a:lnTo>
                  <a:lnTo>
                    <a:pt x="4468317" y="2687605"/>
                  </a:lnTo>
                  <a:lnTo>
                    <a:pt x="4407159" y="2702501"/>
                  </a:lnTo>
                  <a:lnTo>
                    <a:pt x="4345884" y="2717393"/>
                  </a:lnTo>
                  <a:lnTo>
                    <a:pt x="4284506" y="2732282"/>
                  </a:lnTo>
                  <a:lnTo>
                    <a:pt x="4223039" y="2747168"/>
                  </a:lnTo>
                  <a:lnTo>
                    <a:pt x="4161496" y="2762050"/>
                  </a:lnTo>
                  <a:lnTo>
                    <a:pt x="4099892" y="2776928"/>
                  </a:lnTo>
                  <a:lnTo>
                    <a:pt x="4038239" y="2791803"/>
                  </a:lnTo>
                  <a:lnTo>
                    <a:pt x="3976553" y="2806673"/>
                  </a:lnTo>
                  <a:lnTo>
                    <a:pt x="3914846" y="2821539"/>
                  </a:lnTo>
                  <a:lnTo>
                    <a:pt x="3853133" y="2836401"/>
                  </a:lnTo>
                  <a:lnTo>
                    <a:pt x="3791428" y="2851258"/>
                  </a:lnTo>
                  <a:lnTo>
                    <a:pt x="3729743" y="2866110"/>
                  </a:lnTo>
                  <a:lnTo>
                    <a:pt x="3668094" y="2880958"/>
                  </a:lnTo>
                  <a:lnTo>
                    <a:pt x="3606494" y="2895800"/>
                  </a:lnTo>
                  <a:lnTo>
                    <a:pt x="3544956" y="2910637"/>
                  </a:lnTo>
                  <a:lnTo>
                    <a:pt x="3483495" y="2925469"/>
                  </a:lnTo>
                  <a:lnTo>
                    <a:pt x="3422125" y="2940295"/>
                  </a:lnTo>
                  <a:lnTo>
                    <a:pt x="3360859" y="2955115"/>
                  </a:lnTo>
                  <a:lnTo>
                    <a:pt x="3299711" y="2969930"/>
                  </a:lnTo>
                  <a:lnTo>
                    <a:pt x="3238695" y="2984738"/>
                  </a:lnTo>
                  <a:lnTo>
                    <a:pt x="3177824" y="2999540"/>
                  </a:lnTo>
                  <a:lnTo>
                    <a:pt x="3117114" y="3014336"/>
                  </a:lnTo>
                  <a:lnTo>
                    <a:pt x="3056576" y="3029125"/>
                  </a:lnTo>
                  <a:lnTo>
                    <a:pt x="2996226" y="3043907"/>
                  </a:lnTo>
                  <a:lnTo>
                    <a:pt x="2936078" y="3058683"/>
                  </a:lnTo>
                  <a:lnTo>
                    <a:pt x="2876144" y="3073451"/>
                  </a:lnTo>
                  <a:lnTo>
                    <a:pt x="2816438" y="3088213"/>
                  </a:lnTo>
                  <a:lnTo>
                    <a:pt x="2756976" y="3102967"/>
                  </a:lnTo>
                  <a:lnTo>
                    <a:pt x="2697770" y="3117713"/>
                  </a:lnTo>
                  <a:lnTo>
                    <a:pt x="2638834" y="3132451"/>
                  </a:lnTo>
                  <a:lnTo>
                    <a:pt x="2580182" y="3147182"/>
                  </a:lnTo>
                  <a:lnTo>
                    <a:pt x="2521828" y="3161905"/>
                  </a:lnTo>
                  <a:lnTo>
                    <a:pt x="2463786" y="3176619"/>
                  </a:lnTo>
                  <a:lnTo>
                    <a:pt x="2406070" y="3191325"/>
                  </a:lnTo>
                  <a:lnTo>
                    <a:pt x="2348693" y="3206023"/>
                  </a:lnTo>
                  <a:lnTo>
                    <a:pt x="2291669" y="3220712"/>
                  </a:lnTo>
                  <a:lnTo>
                    <a:pt x="2235012" y="3235392"/>
                  </a:lnTo>
                  <a:lnTo>
                    <a:pt x="2178736" y="3250062"/>
                  </a:lnTo>
                  <a:lnTo>
                    <a:pt x="2122855" y="3264724"/>
                  </a:lnTo>
                  <a:lnTo>
                    <a:pt x="2067383" y="3279376"/>
                  </a:lnTo>
                  <a:lnTo>
                    <a:pt x="2012333" y="3294019"/>
                  </a:lnTo>
                  <a:lnTo>
                    <a:pt x="1957719" y="3308652"/>
                  </a:lnTo>
                  <a:lnTo>
                    <a:pt x="1903555" y="3323275"/>
                  </a:lnTo>
                  <a:lnTo>
                    <a:pt x="1849856" y="3337889"/>
                  </a:lnTo>
                  <a:lnTo>
                    <a:pt x="1796634" y="3352492"/>
                  </a:lnTo>
                  <a:lnTo>
                    <a:pt x="1743903" y="3367084"/>
                  </a:lnTo>
                  <a:lnTo>
                    <a:pt x="1691678" y="3381666"/>
                  </a:lnTo>
                  <a:lnTo>
                    <a:pt x="1639973" y="3396238"/>
                  </a:lnTo>
                  <a:lnTo>
                    <a:pt x="1588800" y="3410798"/>
                  </a:lnTo>
                  <a:lnTo>
                    <a:pt x="1538174" y="3425348"/>
                  </a:lnTo>
                  <a:lnTo>
                    <a:pt x="1488110" y="3439886"/>
                  </a:lnTo>
                  <a:lnTo>
                    <a:pt x="1438619" y="3454413"/>
                  </a:lnTo>
                  <a:lnTo>
                    <a:pt x="1389717" y="3468929"/>
                  </a:lnTo>
                  <a:lnTo>
                    <a:pt x="1341418" y="3483432"/>
                  </a:lnTo>
                  <a:lnTo>
                    <a:pt x="1293734" y="3497924"/>
                  </a:lnTo>
                  <a:lnTo>
                    <a:pt x="1246680" y="3512404"/>
                  </a:lnTo>
                  <a:lnTo>
                    <a:pt x="1200270" y="3526872"/>
                  </a:lnTo>
                  <a:lnTo>
                    <a:pt x="1154518" y="3541328"/>
                  </a:lnTo>
                  <a:lnTo>
                    <a:pt x="1109437" y="3555770"/>
                  </a:lnTo>
                  <a:lnTo>
                    <a:pt x="1065041" y="3570201"/>
                  </a:lnTo>
                  <a:lnTo>
                    <a:pt x="1021345" y="3584618"/>
                  </a:lnTo>
                  <a:lnTo>
                    <a:pt x="978361" y="3599023"/>
                  </a:lnTo>
                  <a:lnTo>
                    <a:pt x="936104" y="3613414"/>
                  </a:lnTo>
                  <a:lnTo>
                    <a:pt x="894587" y="3627792"/>
                  </a:lnTo>
                  <a:lnTo>
                    <a:pt x="853825" y="3642156"/>
                  </a:lnTo>
                  <a:lnTo>
                    <a:pt x="813832" y="3656507"/>
                  </a:lnTo>
                  <a:lnTo>
                    <a:pt x="774620" y="3670844"/>
                  </a:lnTo>
                  <a:lnTo>
                    <a:pt x="736204" y="3685167"/>
                  </a:lnTo>
                  <a:lnTo>
                    <a:pt x="698598" y="3699476"/>
                  </a:lnTo>
                  <a:lnTo>
                    <a:pt x="661816" y="3713770"/>
                  </a:lnTo>
                  <a:lnTo>
                    <a:pt x="625871" y="3728050"/>
                  </a:lnTo>
                  <a:lnTo>
                    <a:pt x="556548" y="3756566"/>
                  </a:lnTo>
                  <a:lnTo>
                    <a:pt x="490741" y="3785022"/>
                  </a:lnTo>
                  <a:lnTo>
                    <a:pt x="428560" y="3813417"/>
                  </a:lnTo>
                  <a:lnTo>
                    <a:pt x="370116" y="3841749"/>
                  </a:lnTo>
                  <a:lnTo>
                    <a:pt x="315520" y="3870017"/>
                  </a:lnTo>
                  <a:lnTo>
                    <a:pt x="264882" y="3898220"/>
                  </a:lnTo>
                  <a:lnTo>
                    <a:pt x="218313" y="3926357"/>
                  </a:lnTo>
                  <a:lnTo>
                    <a:pt x="175923" y="3954426"/>
                  </a:lnTo>
                  <a:lnTo>
                    <a:pt x="137824" y="3982425"/>
                  </a:lnTo>
                  <a:lnTo>
                    <a:pt x="104126" y="4010355"/>
                  </a:lnTo>
                  <a:lnTo>
                    <a:pt x="74939" y="4038212"/>
                  </a:lnTo>
                  <a:lnTo>
                    <a:pt x="39859" y="4079860"/>
                  </a:lnTo>
                  <a:lnTo>
                    <a:pt x="15554" y="4121340"/>
                  </a:lnTo>
                  <a:lnTo>
                    <a:pt x="2395" y="4162646"/>
                  </a:lnTo>
                  <a:lnTo>
                    <a:pt x="0" y="4190085"/>
                  </a:lnTo>
                  <a:lnTo>
                    <a:pt x="806" y="4202381"/>
                  </a:lnTo>
                  <a:lnTo>
                    <a:pt x="11700" y="4239461"/>
                  </a:lnTo>
                  <a:lnTo>
                    <a:pt x="34968" y="4276803"/>
                  </a:lnTo>
                  <a:lnTo>
                    <a:pt x="70181" y="4314370"/>
                  </a:lnTo>
                  <a:lnTo>
                    <a:pt x="100081" y="4339523"/>
                  </a:lnTo>
                  <a:lnTo>
                    <a:pt x="134972" y="4364751"/>
                  </a:lnTo>
                  <a:lnTo>
                    <a:pt x="174726" y="4390043"/>
                  </a:lnTo>
                  <a:lnTo>
                    <a:pt x="219217" y="4415388"/>
                  </a:lnTo>
                  <a:lnTo>
                    <a:pt x="268317" y="4440777"/>
                  </a:lnTo>
                  <a:lnTo>
                    <a:pt x="321899" y="4466198"/>
                  </a:lnTo>
                  <a:lnTo>
                    <a:pt x="379835" y="4491641"/>
                  </a:lnTo>
                  <a:lnTo>
                    <a:pt x="442000" y="4517096"/>
                  </a:lnTo>
                  <a:lnTo>
                    <a:pt x="508264" y="4542553"/>
                  </a:lnTo>
                  <a:lnTo>
                    <a:pt x="578501" y="4568000"/>
                  </a:lnTo>
                  <a:lnTo>
                    <a:pt x="615069" y="4580717"/>
                  </a:lnTo>
                  <a:lnTo>
                    <a:pt x="652584" y="4593428"/>
                  </a:lnTo>
                  <a:lnTo>
                    <a:pt x="691027" y="4606132"/>
                  </a:lnTo>
                  <a:lnTo>
                    <a:pt x="730385" y="4618826"/>
                  </a:lnTo>
                  <a:lnTo>
                    <a:pt x="770640" y="4631511"/>
                  </a:lnTo>
                  <a:lnTo>
                    <a:pt x="811777" y="4644184"/>
                  </a:lnTo>
                  <a:lnTo>
                    <a:pt x="853780" y="4656845"/>
                  </a:lnTo>
                  <a:lnTo>
                    <a:pt x="896633" y="4669491"/>
                  </a:lnTo>
                  <a:lnTo>
                    <a:pt x="940320" y="4682123"/>
                  </a:lnTo>
                  <a:lnTo>
                    <a:pt x="984826" y="4694737"/>
                  </a:lnTo>
                  <a:lnTo>
                    <a:pt x="1030134" y="4707334"/>
                  </a:lnTo>
                  <a:lnTo>
                    <a:pt x="1076228" y="4719912"/>
                  </a:lnTo>
                  <a:lnTo>
                    <a:pt x="1123093" y="4732469"/>
                  </a:lnTo>
                  <a:lnTo>
                    <a:pt x="1170713" y="4745004"/>
                  </a:lnTo>
                  <a:lnTo>
                    <a:pt x="1219071" y="4757516"/>
                  </a:lnTo>
                  <a:lnTo>
                    <a:pt x="1268152" y="4770004"/>
                  </a:lnTo>
                  <a:lnTo>
                    <a:pt x="1317940" y="4782466"/>
                  </a:lnTo>
                  <a:lnTo>
                    <a:pt x="1368419" y="4794901"/>
                  </a:lnTo>
                  <a:lnTo>
                    <a:pt x="1419573" y="4807307"/>
                  </a:lnTo>
                  <a:lnTo>
                    <a:pt x="1471386" y="4819684"/>
                  </a:lnTo>
                  <a:lnTo>
                    <a:pt x="1523842" y="4832030"/>
                  </a:lnTo>
                  <a:lnTo>
                    <a:pt x="1576926" y="4844344"/>
                  </a:lnTo>
                  <a:lnTo>
                    <a:pt x="1630622" y="4856624"/>
                  </a:lnTo>
                  <a:lnTo>
                    <a:pt x="1684912" y="4868869"/>
                  </a:lnTo>
                  <a:lnTo>
                    <a:pt x="1739783" y="4881079"/>
                  </a:lnTo>
                  <a:lnTo>
                    <a:pt x="1795217" y="4893250"/>
                  </a:lnTo>
                  <a:lnTo>
                    <a:pt x="1851199" y="4905383"/>
                  </a:lnTo>
                  <a:lnTo>
                    <a:pt x="1907714" y="4917476"/>
                  </a:lnTo>
                  <a:lnTo>
                    <a:pt x="1964744" y="4929528"/>
                  </a:lnTo>
                  <a:lnTo>
                    <a:pt x="2022274" y="4941537"/>
                  </a:lnTo>
                  <a:lnTo>
                    <a:pt x="2080288" y="4953502"/>
                  </a:lnTo>
                  <a:lnTo>
                    <a:pt x="2138771" y="4965421"/>
                  </a:lnTo>
                  <a:lnTo>
                    <a:pt x="2197706" y="4977294"/>
                  </a:lnTo>
                  <a:lnTo>
                    <a:pt x="2257078" y="4989119"/>
                  </a:lnTo>
                  <a:lnTo>
                    <a:pt x="2316870" y="5000895"/>
                  </a:lnTo>
                  <a:lnTo>
                    <a:pt x="2377067" y="5012621"/>
                  </a:lnTo>
                  <a:lnTo>
                    <a:pt x="2437653" y="5024294"/>
                  </a:lnTo>
                  <a:lnTo>
                    <a:pt x="2498611" y="5035915"/>
                  </a:lnTo>
                  <a:lnTo>
                    <a:pt x="2559927" y="5047481"/>
                  </a:lnTo>
                  <a:lnTo>
                    <a:pt x="2621583" y="5058991"/>
                  </a:lnTo>
                  <a:lnTo>
                    <a:pt x="2683565" y="5070444"/>
                  </a:lnTo>
                  <a:lnTo>
                    <a:pt x="2745856" y="5081839"/>
                  </a:lnTo>
                  <a:lnTo>
                    <a:pt x="2808440" y="5093175"/>
                  </a:lnTo>
                  <a:lnTo>
                    <a:pt x="2871302" y="5104449"/>
                  </a:lnTo>
                  <a:lnTo>
                    <a:pt x="2934425" y="5115662"/>
                  </a:lnTo>
                  <a:lnTo>
                    <a:pt x="2997794" y="5126810"/>
                  </a:lnTo>
                  <a:lnTo>
                    <a:pt x="3061393" y="5137894"/>
                  </a:lnTo>
                  <a:lnTo>
                    <a:pt x="3125205" y="5148912"/>
                  </a:lnTo>
                  <a:lnTo>
                    <a:pt x="3189216" y="5159862"/>
                  </a:lnTo>
                  <a:lnTo>
                    <a:pt x="3253408" y="5170744"/>
                  </a:lnTo>
                  <a:lnTo>
                    <a:pt x="3317766" y="5181555"/>
                  </a:lnTo>
                  <a:lnTo>
                    <a:pt x="3382275" y="5192295"/>
                  </a:lnTo>
                  <a:lnTo>
                    <a:pt x="3446918" y="5202962"/>
                  </a:lnTo>
                  <a:lnTo>
                    <a:pt x="3511679" y="5213556"/>
                  </a:lnTo>
                  <a:lnTo>
                    <a:pt x="3576542" y="5224074"/>
                  </a:lnTo>
                  <a:lnTo>
                    <a:pt x="3641493" y="5234516"/>
                  </a:lnTo>
                  <a:lnTo>
                    <a:pt x="3706513" y="5244879"/>
                  </a:lnTo>
                  <a:lnTo>
                    <a:pt x="3771589" y="5255164"/>
                  </a:lnTo>
                  <a:lnTo>
                    <a:pt x="3836703" y="5265368"/>
                  </a:lnTo>
                  <a:lnTo>
                    <a:pt x="3901841" y="5275490"/>
                  </a:lnTo>
                  <a:lnTo>
                    <a:pt x="3966985" y="5285529"/>
                  </a:lnTo>
                  <a:lnTo>
                    <a:pt x="4032120" y="5295484"/>
                  </a:lnTo>
                  <a:lnTo>
                    <a:pt x="4097231" y="5305353"/>
                  </a:lnTo>
                  <a:lnTo>
                    <a:pt x="4162301" y="5315135"/>
                  </a:lnTo>
                  <a:lnTo>
                    <a:pt x="4227314" y="5324829"/>
                  </a:lnTo>
                  <a:lnTo>
                    <a:pt x="4292255" y="5334433"/>
                  </a:lnTo>
                  <a:lnTo>
                    <a:pt x="4357108" y="5343946"/>
                  </a:lnTo>
                  <a:lnTo>
                    <a:pt x="4421856" y="5353367"/>
                  </a:lnTo>
                  <a:lnTo>
                    <a:pt x="4486484" y="5362695"/>
                  </a:lnTo>
                  <a:lnTo>
                    <a:pt x="4550975" y="5371927"/>
                  </a:lnTo>
                  <a:lnTo>
                    <a:pt x="4615315" y="5381064"/>
                  </a:lnTo>
                  <a:lnTo>
                    <a:pt x="4679487" y="5390103"/>
                  </a:lnTo>
                  <a:lnTo>
                    <a:pt x="4743474" y="5399043"/>
                  </a:lnTo>
                  <a:lnTo>
                    <a:pt x="4807262" y="5407883"/>
                  </a:lnTo>
                  <a:lnTo>
                    <a:pt x="4870835" y="5416622"/>
                  </a:lnTo>
                  <a:lnTo>
                    <a:pt x="4934176" y="5425258"/>
                  </a:lnTo>
                  <a:lnTo>
                    <a:pt x="4997269" y="5433791"/>
                  </a:lnTo>
                  <a:lnTo>
                    <a:pt x="5060099" y="5442218"/>
                  </a:lnTo>
                  <a:lnTo>
                    <a:pt x="5122650" y="5450538"/>
                  </a:lnTo>
                  <a:lnTo>
                    <a:pt x="5184905" y="5458751"/>
                  </a:lnTo>
                  <a:lnTo>
                    <a:pt x="5246849" y="5466854"/>
                  </a:lnTo>
                  <a:lnTo>
                    <a:pt x="5308467" y="5474847"/>
                  </a:lnTo>
                  <a:lnTo>
                    <a:pt x="5369741" y="5482728"/>
                  </a:lnTo>
                  <a:lnTo>
                    <a:pt x="5430656" y="5490496"/>
                  </a:lnTo>
                  <a:lnTo>
                    <a:pt x="5491197" y="5498150"/>
                  </a:lnTo>
                  <a:lnTo>
                    <a:pt x="5551347" y="5505688"/>
                  </a:lnTo>
                  <a:lnTo>
                    <a:pt x="5611091" y="5513109"/>
                  </a:lnTo>
                  <a:lnTo>
                    <a:pt x="5670412" y="5520411"/>
                  </a:lnTo>
                  <a:lnTo>
                    <a:pt x="5729295" y="5527594"/>
                  </a:lnTo>
                  <a:lnTo>
                    <a:pt x="5787723" y="5534657"/>
                  </a:lnTo>
                  <a:lnTo>
                    <a:pt x="5845681" y="5541597"/>
                  </a:lnTo>
                  <a:lnTo>
                    <a:pt x="5903154" y="5548413"/>
                  </a:lnTo>
                  <a:lnTo>
                    <a:pt x="5960124" y="5555105"/>
                  </a:lnTo>
                  <a:lnTo>
                    <a:pt x="6016576" y="5561670"/>
                  </a:lnTo>
                  <a:lnTo>
                    <a:pt x="6072495" y="5568108"/>
                  </a:lnTo>
                  <a:lnTo>
                    <a:pt x="6127864" y="5574417"/>
                  </a:lnTo>
                  <a:lnTo>
                    <a:pt x="6182667" y="5580597"/>
                  </a:lnTo>
                  <a:lnTo>
                    <a:pt x="6236888" y="5586645"/>
                  </a:lnTo>
                  <a:lnTo>
                    <a:pt x="6290513" y="5592560"/>
                  </a:lnTo>
                  <a:lnTo>
                    <a:pt x="6343523" y="5598341"/>
                  </a:lnTo>
                  <a:lnTo>
                    <a:pt x="6395905" y="5603987"/>
                  </a:lnTo>
                  <a:lnTo>
                    <a:pt x="6447642" y="5609497"/>
                  </a:lnTo>
                  <a:lnTo>
                    <a:pt x="6498717" y="5614869"/>
                  </a:lnTo>
                  <a:lnTo>
                    <a:pt x="6549115" y="5620101"/>
                  </a:lnTo>
                  <a:lnTo>
                    <a:pt x="6598821" y="5625193"/>
                  </a:lnTo>
                  <a:lnTo>
                    <a:pt x="6647818" y="5630144"/>
                  </a:lnTo>
                  <a:lnTo>
                    <a:pt x="6696090" y="5634951"/>
                  </a:lnTo>
                  <a:lnTo>
                    <a:pt x="6743621" y="5639614"/>
                  </a:lnTo>
                  <a:lnTo>
                    <a:pt x="6790396" y="5644131"/>
                  </a:lnTo>
                  <a:lnTo>
                    <a:pt x="6836399" y="5648501"/>
                  </a:lnTo>
                  <a:lnTo>
                    <a:pt x="6881613" y="5652723"/>
                  </a:lnTo>
                  <a:lnTo>
                    <a:pt x="6926023" y="5656795"/>
                  </a:lnTo>
                  <a:lnTo>
                    <a:pt x="6969613" y="5660717"/>
                  </a:lnTo>
                  <a:lnTo>
                    <a:pt x="7012367" y="5664486"/>
                  </a:lnTo>
                  <a:lnTo>
                    <a:pt x="7054269" y="5668101"/>
                  </a:lnTo>
                  <a:lnTo>
                    <a:pt x="7095303" y="5671562"/>
                  </a:lnTo>
                  <a:lnTo>
                    <a:pt x="7135454" y="5674867"/>
                  </a:lnTo>
                  <a:lnTo>
                    <a:pt x="7174704" y="5678014"/>
                  </a:lnTo>
                  <a:lnTo>
                    <a:pt x="7213040" y="5681003"/>
                  </a:lnTo>
                  <a:lnTo>
                    <a:pt x="7286900" y="5686499"/>
                  </a:lnTo>
                  <a:lnTo>
                    <a:pt x="7356906" y="5691344"/>
                  </a:lnTo>
                  <a:lnTo>
                    <a:pt x="7422933" y="5695529"/>
                  </a:lnTo>
                  <a:lnTo>
                    <a:pt x="7484852" y="5699042"/>
                  </a:lnTo>
                  <a:lnTo>
                    <a:pt x="7542536" y="5701873"/>
                  </a:lnTo>
                  <a:lnTo>
                    <a:pt x="7595857" y="5704012"/>
                  </a:lnTo>
                  <a:lnTo>
                    <a:pt x="7644690" y="5705448"/>
                  </a:lnTo>
                  <a:lnTo>
                    <a:pt x="7688906" y="5706171"/>
                  </a:lnTo>
                  <a:lnTo>
                    <a:pt x="7709242" y="5706262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04657" y="1835835"/>
              <a:ext cx="0" cy="1326515"/>
            </a:xfrm>
            <a:custGeom>
              <a:avLst/>
              <a:gdLst/>
              <a:ahLst/>
              <a:cxnLst/>
              <a:rect l="l" t="t" r="r" b="b"/>
              <a:pathLst>
                <a:path h="1326514">
                  <a:moveTo>
                    <a:pt x="0" y="0"/>
                  </a:moveTo>
                  <a:lnTo>
                    <a:pt x="0" y="13264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66645" y="4020235"/>
              <a:ext cx="0" cy="1143635"/>
            </a:xfrm>
            <a:custGeom>
              <a:avLst/>
              <a:gdLst/>
              <a:ahLst/>
              <a:cxnLst/>
              <a:rect l="l" t="t" r="r" b="b"/>
              <a:pathLst>
                <a:path h="1143635">
                  <a:moveTo>
                    <a:pt x="0" y="0"/>
                  </a:moveTo>
                  <a:lnTo>
                    <a:pt x="0" y="114338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9257" y="6496731"/>
              <a:ext cx="0" cy="1847214"/>
            </a:xfrm>
            <a:custGeom>
              <a:avLst/>
              <a:gdLst/>
              <a:ahLst/>
              <a:cxnLst/>
              <a:rect l="l" t="t" r="r" b="b"/>
              <a:pathLst>
                <a:path h="1847215">
                  <a:moveTo>
                    <a:pt x="0" y="0"/>
                  </a:moveTo>
                  <a:lnTo>
                    <a:pt x="0" y="18471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69092" y="7136909"/>
              <a:ext cx="0" cy="1211580"/>
            </a:xfrm>
            <a:custGeom>
              <a:avLst/>
              <a:gdLst/>
              <a:ahLst/>
              <a:cxnLst/>
              <a:rect l="l" t="t" r="r" b="b"/>
              <a:pathLst>
                <a:path h="1211579">
                  <a:moveTo>
                    <a:pt x="0" y="0"/>
                  </a:moveTo>
                  <a:lnTo>
                    <a:pt x="0" y="1211579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6289" y="1016002"/>
              <a:ext cx="0" cy="1054100"/>
            </a:xfrm>
            <a:custGeom>
              <a:avLst/>
              <a:gdLst/>
              <a:ahLst/>
              <a:cxnLst/>
              <a:rect l="l" t="t" r="r" b="b"/>
              <a:pathLst>
                <a:path h="1054100">
                  <a:moveTo>
                    <a:pt x="0" y="0"/>
                  </a:moveTo>
                  <a:lnTo>
                    <a:pt x="0" y="105410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740759" y="1323686"/>
              <a:ext cx="0" cy="1273175"/>
            </a:xfrm>
            <a:custGeom>
              <a:avLst/>
              <a:gdLst/>
              <a:ahLst/>
              <a:cxnLst/>
              <a:rect l="l" t="t" r="r" b="b"/>
              <a:pathLst>
                <a:path h="1273175">
                  <a:moveTo>
                    <a:pt x="0" y="0"/>
                  </a:moveTo>
                  <a:lnTo>
                    <a:pt x="0" y="127297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65943" y="3126841"/>
              <a:ext cx="0" cy="1470025"/>
            </a:xfrm>
            <a:custGeom>
              <a:avLst/>
              <a:gdLst/>
              <a:ahLst/>
              <a:cxnLst/>
              <a:rect l="l" t="t" r="r" b="b"/>
              <a:pathLst>
                <a:path h="1470025">
                  <a:moveTo>
                    <a:pt x="0" y="0"/>
                  </a:moveTo>
                  <a:lnTo>
                    <a:pt x="0" y="146940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71465" y="5788078"/>
              <a:ext cx="0" cy="1470025"/>
            </a:xfrm>
            <a:custGeom>
              <a:avLst/>
              <a:gdLst/>
              <a:ahLst/>
              <a:cxnLst/>
              <a:rect l="l" t="t" r="r" b="b"/>
              <a:pathLst>
                <a:path h="1470025">
                  <a:moveTo>
                    <a:pt x="0" y="0"/>
                  </a:moveTo>
                  <a:lnTo>
                    <a:pt x="0" y="146940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36892" y="3848097"/>
              <a:ext cx="0" cy="1543685"/>
            </a:xfrm>
            <a:custGeom>
              <a:avLst/>
              <a:gdLst/>
              <a:ahLst/>
              <a:cxnLst/>
              <a:rect l="l" t="t" r="r" b="b"/>
              <a:pathLst>
                <a:path h="1543685">
                  <a:moveTo>
                    <a:pt x="0" y="0"/>
                  </a:moveTo>
                  <a:lnTo>
                    <a:pt x="0" y="1543316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12807" y="5295899"/>
              <a:ext cx="0" cy="1485900"/>
            </a:xfrm>
            <a:custGeom>
              <a:avLst/>
              <a:gdLst/>
              <a:ahLst/>
              <a:cxnLst/>
              <a:rect l="l" t="t" r="r" b="b"/>
              <a:pathLst>
                <a:path h="1485900">
                  <a:moveTo>
                    <a:pt x="0" y="0"/>
                  </a:moveTo>
                  <a:lnTo>
                    <a:pt x="0" y="1485887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9407" y="1702729"/>
              <a:ext cx="190500" cy="1905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1040" y="1955800"/>
              <a:ext cx="190500" cy="1905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5509" y="2406153"/>
              <a:ext cx="190500" cy="190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1394" y="3937000"/>
              <a:ext cx="190500" cy="1905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0693" y="4500990"/>
              <a:ext cx="190500" cy="190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1642" y="5275553"/>
              <a:ext cx="190500" cy="1905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007" y="6324599"/>
              <a:ext cx="190500" cy="1905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7557" y="6686530"/>
              <a:ext cx="190500" cy="1905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3842" y="6956995"/>
              <a:ext cx="190500" cy="1905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215" y="7221122"/>
              <a:ext cx="190500" cy="1905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156791" y="728461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56791" y="728461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8894" y="1655315"/>
              <a:ext cx="327660" cy="119380"/>
            </a:xfrm>
            <a:custGeom>
              <a:avLst/>
              <a:gdLst/>
              <a:ahLst/>
              <a:cxnLst/>
              <a:rect l="l" t="t" r="r" b="b"/>
              <a:pathLst>
                <a:path w="327659" h="119380">
                  <a:moveTo>
                    <a:pt x="5537" y="0"/>
                  </a:moveTo>
                  <a:lnTo>
                    <a:pt x="0" y="105562"/>
                  </a:lnTo>
                  <a:lnTo>
                    <a:pt x="261061" y="119240"/>
                  </a:lnTo>
                  <a:lnTo>
                    <a:pt x="327215" y="70231"/>
                  </a:lnTo>
                  <a:lnTo>
                    <a:pt x="266598" y="13677"/>
                  </a:lnTo>
                  <a:lnTo>
                    <a:pt x="5537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14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823" y="400028"/>
            <a:ext cx="3583304" cy="5932805"/>
          </a:xfrm>
          <a:prstGeom prst="rect">
            <a:avLst/>
          </a:prstGeom>
        </p:spPr>
        <p:txBody>
          <a:bodyPr vert="horz" wrap="square" lIns="0" tIns="428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375"/>
              </a:spcBef>
            </a:pPr>
            <a:r>
              <a:rPr sz="5750" spc="-50" dirty="0">
                <a:solidFill>
                  <a:srgbClr val="92BBE6"/>
                </a:solidFill>
                <a:latin typeface="Microsoft Sans Serif"/>
                <a:cs typeface="Microsoft Sans Serif"/>
              </a:rPr>
              <a:t>2</a:t>
            </a:r>
            <a:endParaRPr sz="575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1019"/>
              </a:spcBef>
            </a:pPr>
            <a:r>
              <a:rPr sz="1800" b="1" spc="-10" dirty="0">
                <a:solidFill>
                  <a:srgbClr val="92BBE6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38100" marR="612140">
              <a:lnSpc>
                <a:spcPct val="100000"/>
              </a:lnSpc>
              <a:spcBef>
                <a:spcPts val="1010"/>
              </a:spcBef>
            </a:pP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Software </a:t>
            </a:r>
            <a:r>
              <a:rPr sz="3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endParaRPr sz="3800">
              <a:latin typeface="Microsoft Sans Serif"/>
              <a:cs typeface="Microsoft Sans Serif"/>
            </a:endParaRPr>
          </a:p>
          <a:p>
            <a:pPr marL="38100" marR="30480">
              <a:lnSpc>
                <a:spcPct val="109000"/>
              </a:lnSpc>
              <a:spcBef>
                <a:spcPts val="262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Microsoft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Studio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Code,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wildly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popular</a:t>
            </a:r>
            <a:r>
              <a:rPr sz="1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integrated</a:t>
            </a:r>
            <a:r>
              <a:rPr sz="13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sz="13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 </a:t>
            </a:r>
            <a:r>
              <a:rPr sz="13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(IDE),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long-supported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GitHub’s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Copilot 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(by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estimates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automating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40%- </a:t>
            </a:r>
            <a:r>
              <a:rPr sz="1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60%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writing</a:t>
            </a:r>
            <a:r>
              <a:rPr sz="1125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now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integrates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ChatGPT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directly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developer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interface.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utility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during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software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goes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well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beyond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writing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components.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entire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software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transformation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endParaRPr sz="1300">
              <a:latin typeface="Microsoft Sans Serif"/>
              <a:cs typeface="Microsoft Sans Serif"/>
            </a:endParaRPr>
          </a:p>
          <a:p>
            <a:pPr marL="38100" marR="396240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impacts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creativity,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quality,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productivity,</a:t>
            </a:r>
            <a:r>
              <a:rPr sz="13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compliance,</a:t>
            </a:r>
            <a:r>
              <a:rPr sz="1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utility</a:t>
            </a:r>
            <a:r>
              <a:rPr sz="1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900" y="974594"/>
            <a:ext cx="84836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Generate ideas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336" y="2845494"/>
            <a:ext cx="833755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Develop </a:t>
            </a:r>
            <a:r>
              <a:rPr sz="1500" b="1" spc="-40" dirty="0">
                <a:solidFill>
                  <a:srgbClr val="2F78C4"/>
                </a:solidFill>
                <a:latin typeface="Arial"/>
                <a:cs typeface="Arial"/>
              </a:rPr>
              <a:t>concepts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34300" y="2109311"/>
            <a:ext cx="181991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Crowd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sourced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ideation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Collate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employee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ideas,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feedback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new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opportunities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61480" y="1136872"/>
            <a:ext cx="178435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User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testing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Use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for scope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testing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sessions,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to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summarize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findings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suggest improvements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87414" y="4291109"/>
            <a:ext cx="200533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4465">
              <a:lnSpc>
                <a:spcPct val="109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Concept</a:t>
            </a:r>
            <a:r>
              <a:rPr sz="1300" b="1" spc="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mock-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up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rapid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visualizations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bring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life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ideas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support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testing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4033" y="2921604"/>
            <a:ext cx="162496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Requirements elaboration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Extrapolate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concepts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 epics,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stories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acceptance</a:t>
            </a:r>
            <a:r>
              <a:rPr sz="1300" spc="2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criteria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7757" y="3545682"/>
            <a:ext cx="220408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Implementation</a:t>
            </a:r>
            <a:r>
              <a:rPr sz="1300" b="1" spc="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planning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Prioritize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scope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items,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sequence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sprint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plans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assign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functions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skills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44240" y="5219466"/>
            <a:ext cx="184531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Quality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assurance 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Assess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risks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failure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modes,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scenarios,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automations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validate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89957" y="7501808"/>
            <a:ext cx="198183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Change</a:t>
            </a:r>
            <a:r>
              <a:rPr sz="1300" b="1" spc="-9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management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groups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assist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those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groups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89762" y="5707832"/>
            <a:ext cx="244856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Release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readiness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Inspect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code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project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actions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determine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if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go-no-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go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criteria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met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ready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release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49400" y="7680195"/>
            <a:ext cx="1323975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65" dirty="0">
                <a:solidFill>
                  <a:srgbClr val="2F78C4"/>
                </a:solidFill>
                <a:latin typeface="Arial"/>
                <a:cs typeface="Arial"/>
              </a:rPr>
              <a:t>Assurance</a:t>
            </a:r>
            <a:r>
              <a:rPr sz="1500" b="1" spc="-5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and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release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9906" y="7284669"/>
            <a:ext cx="154178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Code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completion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code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collaborative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developer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input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2166" y="5454856"/>
            <a:ext cx="956944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30" dirty="0">
                <a:solidFill>
                  <a:srgbClr val="2F78C4"/>
                </a:solidFill>
                <a:latin typeface="Arial"/>
                <a:cs typeface="Arial"/>
              </a:rPr>
              <a:t>Implement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software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80590" y="946197"/>
            <a:ext cx="222250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Navigate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current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state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discuss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structure,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performance,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code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base,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29190" y="1016002"/>
            <a:ext cx="7995920" cy="7332980"/>
            <a:chOff x="6429190" y="1016002"/>
            <a:chExt cx="7995920" cy="7332980"/>
          </a:xfrm>
        </p:grpSpPr>
        <p:sp>
          <p:nvSpPr>
            <p:cNvPr id="18" name="object 18"/>
            <p:cNvSpPr/>
            <p:nvPr/>
          </p:nvSpPr>
          <p:spPr>
            <a:xfrm>
              <a:off x="6552850" y="1709068"/>
              <a:ext cx="7773034" cy="5706745"/>
            </a:xfrm>
            <a:custGeom>
              <a:avLst/>
              <a:gdLst/>
              <a:ahLst/>
              <a:cxnLst/>
              <a:rect l="l" t="t" r="r" b="b"/>
              <a:pathLst>
                <a:path w="7773034" h="5706745">
                  <a:moveTo>
                    <a:pt x="13398" y="0"/>
                  </a:moveTo>
                  <a:lnTo>
                    <a:pt x="4513556" y="366864"/>
                  </a:lnTo>
                  <a:lnTo>
                    <a:pt x="6821874" y="637863"/>
                  </a:lnTo>
                  <a:lnTo>
                    <a:pt x="7665790" y="946839"/>
                  </a:lnTo>
                  <a:lnTo>
                    <a:pt x="7772742" y="1427632"/>
                  </a:lnTo>
                  <a:lnTo>
                    <a:pt x="7772091" y="1442188"/>
                  </a:lnTo>
                  <a:lnTo>
                    <a:pt x="7762437" y="1485922"/>
                  </a:lnTo>
                  <a:lnTo>
                    <a:pt x="7741520" y="1529749"/>
                  </a:lnTo>
                  <a:lnTo>
                    <a:pt x="7709716" y="1573666"/>
                  </a:lnTo>
                  <a:lnTo>
                    <a:pt x="7682648" y="1602992"/>
                  </a:lnTo>
                  <a:lnTo>
                    <a:pt x="7651018" y="1632354"/>
                  </a:lnTo>
                  <a:lnTo>
                    <a:pt x="7614935" y="1661750"/>
                  </a:lnTo>
                  <a:lnTo>
                    <a:pt x="7574512" y="1691181"/>
                  </a:lnTo>
                  <a:lnTo>
                    <a:pt x="7529857" y="1720644"/>
                  </a:lnTo>
                  <a:lnTo>
                    <a:pt x="7481083" y="1750139"/>
                  </a:lnTo>
                  <a:lnTo>
                    <a:pt x="7428300" y="1779663"/>
                  </a:lnTo>
                  <a:lnTo>
                    <a:pt x="7371618" y="1809215"/>
                  </a:lnTo>
                  <a:lnTo>
                    <a:pt x="7311147" y="1838795"/>
                  </a:lnTo>
                  <a:lnTo>
                    <a:pt x="7247000" y="1868401"/>
                  </a:lnTo>
                  <a:lnTo>
                    <a:pt x="7179286" y="1898031"/>
                  </a:lnTo>
                  <a:lnTo>
                    <a:pt x="7144126" y="1912855"/>
                  </a:lnTo>
                  <a:lnTo>
                    <a:pt x="7108116" y="1927684"/>
                  </a:lnTo>
                  <a:lnTo>
                    <a:pt x="7071269" y="1942519"/>
                  </a:lnTo>
                  <a:lnTo>
                    <a:pt x="7033600" y="1957360"/>
                  </a:lnTo>
                  <a:lnTo>
                    <a:pt x="6995123" y="1972205"/>
                  </a:lnTo>
                  <a:lnTo>
                    <a:pt x="6955850" y="1987055"/>
                  </a:lnTo>
                  <a:lnTo>
                    <a:pt x="6915797" y="2001911"/>
                  </a:lnTo>
                  <a:lnTo>
                    <a:pt x="6874976" y="2016771"/>
                  </a:lnTo>
                  <a:lnTo>
                    <a:pt x="6833402" y="2031635"/>
                  </a:lnTo>
                  <a:lnTo>
                    <a:pt x="6791088" y="2046504"/>
                  </a:lnTo>
                  <a:lnTo>
                    <a:pt x="6748049" y="2061377"/>
                  </a:lnTo>
                  <a:lnTo>
                    <a:pt x="6704298" y="2076253"/>
                  </a:lnTo>
                  <a:lnTo>
                    <a:pt x="6659849" y="2091134"/>
                  </a:lnTo>
                  <a:lnTo>
                    <a:pt x="6614716" y="2106018"/>
                  </a:lnTo>
                  <a:lnTo>
                    <a:pt x="6568912" y="2120906"/>
                  </a:lnTo>
                  <a:lnTo>
                    <a:pt x="6522452" y="2135797"/>
                  </a:lnTo>
                  <a:lnTo>
                    <a:pt x="6475350" y="2150692"/>
                  </a:lnTo>
                  <a:lnTo>
                    <a:pt x="6427618" y="2165589"/>
                  </a:lnTo>
                  <a:lnTo>
                    <a:pt x="6379271" y="2180489"/>
                  </a:lnTo>
                  <a:lnTo>
                    <a:pt x="6330323" y="2195392"/>
                  </a:lnTo>
                  <a:lnTo>
                    <a:pt x="6280788" y="2210297"/>
                  </a:lnTo>
                  <a:lnTo>
                    <a:pt x="6230680" y="2225205"/>
                  </a:lnTo>
                  <a:lnTo>
                    <a:pt x="6180011" y="2240115"/>
                  </a:lnTo>
                  <a:lnTo>
                    <a:pt x="6128797" y="2255027"/>
                  </a:lnTo>
                  <a:lnTo>
                    <a:pt x="6077051" y="2269941"/>
                  </a:lnTo>
                  <a:lnTo>
                    <a:pt x="6024786" y="2284856"/>
                  </a:lnTo>
                  <a:lnTo>
                    <a:pt x="5972018" y="2299773"/>
                  </a:lnTo>
                  <a:lnTo>
                    <a:pt x="5918758" y="2314691"/>
                  </a:lnTo>
                  <a:lnTo>
                    <a:pt x="5865022" y="2329611"/>
                  </a:lnTo>
                  <a:lnTo>
                    <a:pt x="5810824" y="2344531"/>
                  </a:lnTo>
                  <a:lnTo>
                    <a:pt x="5756176" y="2359453"/>
                  </a:lnTo>
                  <a:lnTo>
                    <a:pt x="5701093" y="2374375"/>
                  </a:lnTo>
                  <a:lnTo>
                    <a:pt x="5645588" y="2389297"/>
                  </a:lnTo>
                  <a:lnTo>
                    <a:pt x="5589676" y="2404220"/>
                  </a:lnTo>
                  <a:lnTo>
                    <a:pt x="5533371" y="2419143"/>
                  </a:lnTo>
                  <a:lnTo>
                    <a:pt x="5476685" y="2434066"/>
                  </a:lnTo>
                  <a:lnTo>
                    <a:pt x="5419634" y="2448989"/>
                  </a:lnTo>
                  <a:lnTo>
                    <a:pt x="5362230" y="2463912"/>
                  </a:lnTo>
                  <a:lnTo>
                    <a:pt x="5304488" y="2478834"/>
                  </a:lnTo>
                  <a:lnTo>
                    <a:pt x="5246421" y="2493756"/>
                  </a:lnTo>
                  <a:lnTo>
                    <a:pt x="5188044" y="2508677"/>
                  </a:lnTo>
                  <a:lnTo>
                    <a:pt x="5129370" y="2523597"/>
                  </a:lnTo>
                  <a:lnTo>
                    <a:pt x="5070413" y="2538515"/>
                  </a:lnTo>
                  <a:lnTo>
                    <a:pt x="5011186" y="2553433"/>
                  </a:lnTo>
                  <a:lnTo>
                    <a:pt x="4951704" y="2568349"/>
                  </a:lnTo>
                  <a:lnTo>
                    <a:pt x="4891981" y="2583263"/>
                  </a:lnTo>
                  <a:lnTo>
                    <a:pt x="4832030" y="2598176"/>
                  </a:lnTo>
                  <a:lnTo>
                    <a:pt x="4771865" y="2613087"/>
                  </a:lnTo>
                  <a:lnTo>
                    <a:pt x="4711500" y="2627995"/>
                  </a:lnTo>
                  <a:lnTo>
                    <a:pt x="4650949" y="2642901"/>
                  </a:lnTo>
                  <a:lnTo>
                    <a:pt x="4590225" y="2657805"/>
                  </a:lnTo>
                  <a:lnTo>
                    <a:pt x="4529343" y="2672707"/>
                  </a:lnTo>
                  <a:lnTo>
                    <a:pt x="4468317" y="2687605"/>
                  </a:lnTo>
                  <a:lnTo>
                    <a:pt x="4407159" y="2702501"/>
                  </a:lnTo>
                  <a:lnTo>
                    <a:pt x="4345884" y="2717393"/>
                  </a:lnTo>
                  <a:lnTo>
                    <a:pt x="4284506" y="2732282"/>
                  </a:lnTo>
                  <a:lnTo>
                    <a:pt x="4223039" y="2747168"/>
                  </a:lnTo>
                  <a:lnTo>
                    <a:pt x="4161496" y="2762050"/>
                  </a:lnTo>
                  <a:lnTo>
                    <a:pt x="4099892" y="2776928"/>
                  </a:lnTo>
                  <a:lnTo>
                    <a:pt x="4038239" y="2791803"/>
                  </a:lnTo>
                  <a:lnTo>
                    <a:pt x="3976553" y="2806673"/>
                  </a:lnTo>
                  <a:lnTo>
                    <a:pt x="3914846" y="2821539"/>
                  </a:lnTo>
                  <a:lnTo>
                    <a:pt x="3853133" y="2836401"/>
                  </a:lnTo>
                  <a:lnTo>
                    <a:pt x="3791428" y="2851258"/>
                  </a:lnTo>
                  <a:lnTo>
                    <a:pt x="3729743" y="2866110"/>
                  </a:lnTo>
                  <a:lnTo>
                    <a:pt x="3668094" y="2880958"/>
                  </a:lnTo>
                  <a:lnTo>
                    <a:pt x="3606494" y="2895800"/>
                  </a:lnTo>
                  <a:lnTo>
                    <a:pt x="3544956" y="2910637"/>
                  </a:lnTo>
                  <a:lnTo>
                    <a:pt x="3483495" y="2925469"/>
                  </a:lnTo>
                  <a:lnTo>
                    <a:pt x="3422125" y="2940295"/>
                  </a:lnTo>
                  <a:lnTo>
                    <a:pt x="3360859" y="2955115"/>
                  </a:lnTo>
                  <a:lnTo>
                    <a:pt x="3299711" y="2969930"/>
                  </a:lnTo>
                  <a:lnTo>
                    <a:pt x="3238695" y="2984738"/>
                  </a:lnTo>
                  <a:lnTo>
                    <a:pt x="3177824" y="2999540"/>
                  </a:lnTo>
                  <a:lnTo>
                    <a:pt x="3117114" y="3014336"/>
                  </a:lnTo>
                  <a:lnTo>
                    <a:pt x="3056576" y="3029125"/>
                  </a:lnTo>
                  <a:lnTo>
                    <a:pt x="2996226" y="3043907"/>
                  </a:lnTo>
                  <a:lnTo>
                    <a:pt x="2936078" y="3058683"/>
                  </a:lnTo>
                  <a:lnTo>
                    <a:pt x="2876144" y="3073451"/>
                  </a:lnTo>
                  <a:lnTo>
                    <a:pt x="2816438" y="3088213"/>
                  </a:lnTo>
                  <a:lnTo>
                    <a:pt x="2756976" y="3102967"/>
                  </a:lnTo>
                  <a:lnTo>
                    <a:pt x="2697770" y="3117713"/>
                  </a:lnTo>
                  <a:lnTo>
                    <a:pt x="2638834" y="3132451"/>
                  </a:lnTo>
                  <a:lnTo>
                    <a:pt x="2580182" y="3147182"/>
                  </a:lnTo>
                  <a:lnTo>
                    <a:pt x="2521828" y="3161905"/>
                  </a:lnTo>
                  <a:lnTo>
                    <a:pt x="2463786" y="3176619"/>
                  </a:lnTo>
                  <a:lnTo>
                    <a:pt x="2406070" y="3191325"/>
                  </a:lnTo>
                  <a:lnTo>
                    <a:pt x="2348693" y="3206023"/>
                  </a:lnTo>
                  <a:lnTo>
                    <a:pt x="2291669" y="3220712"/>
                  </a:lnTo>
                  <a:lnTo>
                    <a:pt x="2235012" y="3235392"/>
                  </a:lnTo>
                  <a:lnTo>
                    <a:pt x="2178736" y="3250062"/>
                  </a:lnTo>
                  <a:lnTo>
                    <a:pt x="2122855" y="3264724"/>
                  </a:lnTo>
                  <a:lnTo>
                    <a:pt x="2067383" y="3279376"/>
                  </a:lnTo>
                  <a:lnTo>
                    <a:pt x="2012333" y="3294019"/>
                  </a:lnTo>
                  <a:lnTo>
                    <a:pt x="1957719" y="3308652"/>
                  </a:lnTo>
                  <a:lnTo>
                    <a:pt x="1903555" y="3323275"/>
                  </a:lnTo>
                  <a:lnTo>
                    <a:pt x="1849856" y="3337889"/>
                  </a:lnTo>
                  <a:lnTo>
                    <a:pt x="1796634" y="3352492"/>
                  </a:lnTo>
                  <a:lnTo>
                    <a:pt x="1743903" y="3367084"/>
                  </a:lnTo>
                  <a:lnTo>
                    <a:pt x="1691678" y="3381666"/>
                  </a:lnTo>
                  <a:lnTo>
                    <a:pt x="1639973" y="3396238"/>
                  </a:lnTo>
                  <a:lnTo>
                    <a:pt x="1588800" y="3410798"/>
                  </a:lnTo>
                  <a:lnTo>
                    <a:pt x="1538174" y="3425348"/>
                  </a:lnTo>
                  <a:lnTo>
                    <a:pt x="1488110" y="3439886"/>
                  </a:lnTo>
                  <a:lnTo>
                    <a:pt x="1438619" y="3454413"/>
                  </a:lnTo>
                  <a:lnTo>
                    <a:pt x="1389717" y="3468929"/>
                  </a:lnTo>
                  <a:lnTo>
                    <a:pt x="1341418" y="3483432"/>
                  </a:lnTo>
                  <a:lnTo>
                    <a:pt x="1293734" y="3497924"/>
                  </a:lnTo>
                  <a:lnTo>
                    <a:pt x="1246680" y="3512404"/>
                  </a:lnTo>
                  <a:lnTo>
                    <a:pt x="1200270" y="3526872"/>
                  </a:lnTo>
                  <a:lnTo>
                    <a:pt x="1154518" y="3541328"/>
                  </a:lnTo>
                  <a:lnTo>
                    <a:pt x="1109437" y="3555770"/>
                  </a:lnTo>
                  <a:lnTo>
                    <a:pt x="1065041" y="3570201"/>
                  </a:lnTo>
                  <a:lnTo>
                    <a:pt x="1021345" y="3584618"/>
                  </a:lnTo>
                  <a:lnTo>
                    <a:pt x="978361" y="3599023"/>
                  </a:lnTo>
                  <a:lnTo>
                    <a:pt x="936104" y="3613414"/>
                  </a:lnTo>
                  <a:lnTo>
                    <a:pt x="894587" y="3627792"/>
                  </a:lnTo>
                  <a:lnTo>
                    <a:pt x="853825" y="3642156"/>
                  </a:lnTo>
                  <a:lnTo>
                    <a:pt x="813832" y="3656507"/>
                  </a:lnTo>
                  <a:lnTo>
                    <a:pt x="774620" y="3670844"/>
                  </a:lnTo>
                  <a:lnTo>
                    <a:pt x="736204" y="3685167"/>
                  </a:lnTo>
                  <a:lnTo>
                    <a:pt x="698598" y="3699476"/>
                  </a:lnTo>
                  <a:lnTo>
                    <a:pt x="661816" y="3713770"/>
                  </a:lnTo>
                  <a:lnTo>
                    <a:pt x="625871" y="3728050"/>
                  </a:lnTo>
                  <a:lnTo>
                    <a:pt x="556548" y="3756566"/>
                  </a:lnTo>
                  <a:lnTo>
                    <a:pt x="490741" y="3785022"/>
                  </a:lnTo>
                  <a:lnTo>
                    <a:pt x="428560" y="3813417"/>
                  </a:lnTo>
                  <a:lnTo>
                    <a:pt x="370116" y="3841749"/>
                  </a:lnTo>
                  <a:lnTo>
                    <a:pt x="315520" y="3870017"/>
                  </a:lnTo>
                  <a:lnTo>
                    <a:pt x="264882" y="3898220"/>
                  </a:lnTo>
                  <a:lnTo>
                    <a:pt x="218313" y="3926357"/>
                  </a:lnTo>
                  <a:lnTo>
                    <a:pt x="175923" y="3954426"/>
                  </a:lnTo>
                  <a:lnTo>
                    <a:pt x="137824" y="3982425"/>
                  </a:lnTo>
                  <a:lnTo>
                    <a:pt x="104126" y="4010355"/>
                  </a:lnTo>
                  <a:lnTo>
                    <a:pt x="74939" y="4038212"/>
                  </a:lnTo>
                  <a:lnTo>
                    <a:pt x="39859" y="4079860"/>
                  </a:lnTo>
                  <a:lnTo>
                    <a:pt x="15554" y="4121340"/>
                  </a:lnTo>
                  <a:lnTo>
                    <a:pt x="2395" y="4162646"/>
                  </a:lnTo>
                  <a:lnTo>
                    <a:pt x="0" y="4190085"/>
                  </a:lnTo>
                  <a:lnTo>
                    <a:pt x="806" y="4202381"/>
                  </a:lnTo>
                  <a:lnTo>
                    <a:pt x="11700" y="4239461"/>
                  </a:lnTo>
                  <a:lnTo>
                    <a:pt x="34968" y="4276803"/>
                  </a:lnTo>
                  <a:lnTo>
                    <a:pt x="70181" y="4314370"/>
                  </a:lnTo>
                  <a:lnTo>
                    <a:pt x="100081" y="4339523"/>
                  </a:lnTo>
                  <a:lnTo>
                    <a:pt x="134972" y="4364751"/>
                  </a:lnTo>
                  <a:lnTo>
                    <a:pt x="174726" y="4390043"/>
                  </a:lnTo>
                  <a:lnTo>
                    <a:pt x="219217" y="4415388"/>
                  </a:lnTo>
                  <a:lnTo>
                    <a:pt x="268317" y="4440777"/>
                  </a:lnTo>
                  <a:lnTo>
                    <a:pt x="321899" y="4466198"/>
                  </a:lnTo>
                  <a:lnTo>
                    <a:pt x="379835" y="4491641"/>
                  </a:lnTo>
                  <a:lnTo>
                    <a:pt x="442000" y="4517096"/>
                  </a:lnTo>
                  <a:lnTo>
                    <a:pt x="508264" y="4542553"/>
                  </a:lnTo>
                  <a:lnTo>
                    <a:pt x="578501" y="4568000"/>
                  </a:lnTo>
                  <a:lnTo>
                    <a:pt x="615069" y="4580717"/>
                  </a:lnTo>
                  <a:lnTo>
                    <a:pt x="652584" y="4593428"/>
                  </a:lnTo>
                  <a:lnTo>
                    <a:pt x="691027" y="4606132"/>
                  </a:lnTo>
                  <a:lnTo>
                    <a:pt x="730385" y="4618826"/>
                  </a:lnTo>
                  <a:lnTo>
                    <a:pt x="770640" y="4631511"/>
                  </a:lnTo>
                  <a:lnTo>
                    <a:pt x="811777" y="4644184"/>
                  </a:lnTo>
                  <a:lnTo>
                    <a:pt x="853780" y="4656845"/>
                  </a:lnTo>
                  <a:lnTo>
                    <a:pt x="896633" y="4669491"/>
                  </a:lnTo>
                  <a:lnTo>
                    <a:pt x="940320" y="4682123"/>
                  </a:lnTo>
                  <a:lnTo>
                    <a:pt x="984826" y="4694737"/>
                  </a:lnTo>
                  <a:lnTo>
                    <a:pt x="1030134" y="4707334"/>
                  </a:lnTo>
                  <a:lnTo>
                    <a:pt x="1076228" y="4719912"/>
                  </a:lnTo>
                  <a:lnTo>
                    <a:pt x="1123093" y="4732469"/>
                  </a:lnTo>
                  <a:lnTo>
                    <a:pt x="1170713" y="4745004"/>
                  </a:lnTo>
                  <a:lnTo>
                    <a:pt x="1219071" y="4757516"/>
                  </a:lnTo>
                  <a:lnTo>
                    <a:pt x="1268152" y="4770004"/>
                  </a:lnTo>
                  <a:lnTo>
                    <a:pt x="1317940" y="4782466"/>
                  </a:lnTo>
                  <a:lnTo>
                    <a:pt x="1368419" y="4794901"/>
                  </a:lnTo>
                  <a:lnTo>
                    <a:pt x="1419573" y="4807307"/>
                  </a:lnTo>
                  <a:lnTo>
                    <a:pt x="1471386" y="4819684"/>
                  </a:lnTo>
                  <a:lnTo>
                    <a:pt x="1523842" y="4832030"/>
                  </a:lnTo>
                  <a:lnTo>
                    <a:pt x="1576926" y="4844344"/>
                  </a:lnTo>
                  <a:lnTo>
                    <a:pt x="1630622" y="4856624"/>
                  </a:lnTo>
                  <a:lnTo>
                    <a:pt x="1684912" y="4868869"/>
                  </a:lnTo>
                  <a:lnTo>
                    <a:pt x="1739783" y="4881079"/>
                  </a:lnTo>
                  <a:lnTo>
                    <a:pt x="1795217" y="4893250"/>
                  </a:lnTo>
                  <a:lnTo>
                    <a:pt x="1851199" y="4905383"/>
                  </a:lnTo>
                  <a:lnTo>
                    <a:pt x="1907714" y="4917476"/>
                  </a:lnTo>
                  <a:lnTo>
                    <a:pt x="1964744" y="4929528"/>
                  </a:lnTo>
                  <a:lnTo>
                    <a:pt x="2022274" y="4941537"/>
                  </a:lnTo>
                  <a:lnTo>
                    <a:pt x="2080288" y="4953502"/>
                  </a:lnTo>
                  <a:lnTo>
                    <a:pt x="2138771" y="4965421"/>
                  </a:lnTo>
                  <a:lnTo>
                    <a:pt x="2197706" y="4977294"/>
                  </a:lnTo>
                  <a:lnTo>
                    <a:pt x="2257078" y="4989119"/>
                  </a:lnTo>
                  <a:lnTo>
                    <a:pt x="2316870" y="5000895"/>
                  </a:lnTo>
                  <a:lnTo>
                    <a:pt x="2377067" y="5012621"/>
                  </a:lnTo>
                  <a:lnTo>
                    <a:pt x="2437653" y="5024294"/>
                  </a:lnTo>
                  <a:lnTo>
                    <a:pt x="2498611" y="5035915"/>
                  </a:lnTo>
                  <a:lnTo>
                    <a:pt x="2559927" y="5047481"/>
                  </a:lnTo>
                  <a:lnTo>
                    <a:pt x="2621583" y="5058991"/>
                  </a:lnTo>
                  <a:lnTo>
                    <a:pt x="2683565" y="5070444"/>
                  </a:lnTo>
                  <a:lnTo>
                    <a:pt x="2745856" y="5081839"/>
                  </a:lnTo>
                  <a:lnTo>
                    <a:pt x="2808440" y="5093175"/>
                  </a:lnTo>
                  <a:lnTo>
                    <a:pt x="2871302" y="5104449"/>
                  </a:lnTo>
                  <a:lnTo>
                    <a:pt x="2934425" y="5115662"/>
                  </a:lnTo>
                  <a:lnTo>
                    <a:pt x="2997794" y="5126810"/>
                  </a:lnTo>
                  <a:lnTo>
                    <a:pt x="3061393" y="5137894"/>
                  </a:lnTo>
                  <a:lnTo>
                    <a:pt x="3125205" y="5148912"/>
                  </a:lnTo>
                  <a:lnTo>
                    <a:pt x="3189216" y="5159862"/>
                  </a:lnTo>
                  <a:lnTo>
                    <a:pt x="3253408" y="5170744"/>
                  </a:lnTo>
                  <a:lnTo>
                    <a:pt x="3317766" y="5181555"/>
                  </a:lnTo>
                  <a:lnTo>
                    <a:pt x="3382275" y="5192295"/>
                  </a:lnTo>
                  <a:lnTo>
                    <a:pt x="3446918" y="5202962"/>
                  </a:lnTo>
                  <a:lnTo>
                    <a:pt x="3511679" y="5213556"/>
                  </a:lnTo>
                  <a:lnTo>
                    <a:pt x="3576542" y="5224074"/>
                  </a:lnTo>
                  <a:lnTo>
                    <a:pt x="3641493" y="5234516"/>
                  </a:lnTo>
                  <a:lnTo>
                    <a:pt x="3706513" y="5244879"/>
                  </a:lnTo>
                  <a:lnTo>
                    <a:pt x="3771589" y="5255164"/>
                  </a:lnTo>
                  <a:lnTo>
                    <a:pt x="3836703" y="5265368"/>
                  </a:lnTo>
                  <a:lnTo>
                    <a:pt x="3901841" y="5275490"/>
                  </a:lnTo>
                  <a:lnTo>
                    <a:pt x="3966985" y="5285529"/>
                  </a:lnTo>
                  <a:lnTo>
                    <a:pt x="4032120" y="5295484"/>
                  </a:lnTo>
                  <a:lnTo>
                    <a:pt x="4097231" y="5305353"/>
                  </a:lnTo>
                  <a:lnTo>
                    <a:pt x="4162301" y="5315135"/>
                  </a:lnTo>
                  <a:lnTo>
                    <a:pt x="4227314" y="5324829"/>
                  </a:lnTo>
                  <a:lnTo>
                    <a:pt x="4292255" y="5334433"/>
                  </a:lnTo>
                  <a:lnTo>
                    <a:pt x="4357108" y="5343946"/>
                  </a:lnTo>
                  <a:lnTo>
                    <a:pt x="4421856" y="5353367"/>
                  </a:lnTo>
                  <a:lnTo>
                    <a:pt x="4486484" y="5362695"/>
                  </a:lnTo>
                  <a:lnTo>
                    <a:pt x="4550975" y="5371927"/>
                  </a:lnTo>
                  <a:lnTo>
                    <a:pt x="4615315" y="5381064"/>
                  </a:lnTo>
                  <a:lnTo>
                    <a:pt x="4679487" y="5390103"/>
                  </a:lnTo>
                  <a:lnTo>
                    <a:pt x="4743474" y="5399043"/>
                  </a:lnTo>
                  <a:lnTo>
                    <a:pt x="4807262" y="5407883"/>
                  </a:lnTo>
                  <a:lnTo>
                    <a:pt x="4870835" y="5416622"/>
                  </a:lnTo>
                  <a:lnTo>
                    <a:pt x="4934176" y="5425258"/>
                  </a:lnTo>
                  <a:lnTo>
                    <a:pt x="4997269" y="5433791"/>
                  </a:lnTo>
                  <a:lnTo>
                    <a:pt x="5060099" y="5442218"/>
                  </a:lnTo>
                  <a:lnTo>
                    <a:pt x="5122650" y="5450538"/>
                  </a:lnTo>
                  <a:lnTo>
                    <a:pt x="5184905" y="5458751"/>
                  </a:lnTo>
                  <a:lnTo>
                    <a:pt x="5246849" y="5466854"/>
                  </a:lnTo>
                  <a:lnTo>
                    <a:pt x="5308467" y="5474847"/>
                  </a:lnTo>
                  <a:lnTo>
                    <a:pt x="5369741" y="5482728"/>
                  </a:lnTo>
                  <a:lnTo>
                    <a:pt x="5430656" y="5490496"/>
                  </a:lnTo>
                  <a:lnTo>
                    <a:pt x="5491197" y="5498150"/>
                  </a:lnTo>
                  <a:lnTo>
                    <a:pt x="5551347" y="5505688"/>
                  </a:lnTo>
                  <a:lnTo>
                    <a:pt x="5611091" y="5513109"/>
                  </a:lnTo>
                  <a:lnTo>
                    <a:pt x="5670412" y="5520411"/>
                  </a:lnTo>
                  <a:lnTo>
                    <a:pt x="5729295" y="5527594"/>
                  </a:lnTo>
                  <a:lnTo>
                    <a:pt x="5787723" y="5534657"/>
                  </a:lnTo>
                  <a:lnTo>
                    <a:pt x="5845681" y="5541597"/>
                  </a:lnTo>
                  <a:lnTo>
                    <a:pt x="5903154" y="5548413"/>
                  </a:lnTo>
                  <a:lnTo>
                    <a:pt x="5960124" y="5555105"/>
                  </a:lnTo>
                  <a:lnTo>
                    <a:pt x="6016576" y="5561670"/>
                  </a:lnTo>
                  <a:lnTo>
                    <a:pt x="6072495" y="5568108"/>
                  </a:lnTo>
                  <a:lnTo>
                    <a:pt x="6127864" y="5574417"/>
                  </a:lnTo>
                  <a:lnTo>
                    <a:pt x="6182667" y="5580597"/>
                  </a:lnTo>
                  <a:lnTo>
                    <a:pt x="6236888" y="5586645"/>
                  </a:lnTo>
                  <a:lnTo>
                    <a:pt x="6290513" y="5592560"/>
                  </a:lnTo>
                  <a:lnTo>
                    <a:pt x="6343523" y="5598341"/>
                  </a:lnTo>
                  <a:lnTo>
                    <a:pt x="6395905" y="5603987"/>
                  </a:lnTo>
                  <a:lnTo>
                    <a:pt x="6447642" y="5609497"/>
                  </a:lnTo>
                  <a:lnTo>
                    <a:pt x="6498717" y="5614869"/>
                  </a:lnTo>
                  <a:lnTo>
                    <a:pt x="6549115" y="5620101"/>
                  </a:lnTo>
                  <a:lnTo>
                    <a:pt x="6598821" y="5625193"/>
                  </a:lnTo>
                  <a:lnTo>
                    <a:pt x="6647818" y="5630144"/>
                  </a:lnTo>
                  <a:lnTo>
                    <a:pt x="6696090" y="5634951"/>
                  </a:lnTo>
                  <a:lnTo>
                    <a:pt x="6743621" y="5639614"/>
                  </a:lnTo>
                  <a:lnTo>
                    <a:pt x="6790396" y="5644131"/>
                  </a:lnTo>
                  <a:lnTo>
                    <a:pt x="6836399" y="5648501"/>
                  </a:lnTo>
                  <a:lnTo>
                    <a:pt x="6881613" y="5652723"/>
                  </a:lnTo>
                  <a:lnTo>
                    <a:pt x="6926023" y="5656795"/>
                  </a:lnTo>
                  <a:lnTo>
                    <a:pt x="6969613" y="5660717"/>
                  </a:lnTo>
                  <a:lnTo>
                    <a:pt x="7012367" y="5664486"/>
                  </a:lnTo>
                  <a:lnTo>
                    <a:pt x="7054269" y="5668101"/>
                  </a:lnTo>
                  <a:lnTo>
                    <a:pt x="7095303" y="5671562"/>
                  </a:lnTo>
                  <a:lnTo>
                    <a:pt x="7135454" y="5674867"/>
                  </a:lnTo>
                  <a:lnTo>
                    <a:pt x="7174704" y="5678014"/>
                  </a:lnTo>
                  <a:lnTo>
                    <a:pt x="7213040" y="5681003"/>
                  </a:lnTo>
                  <a:lnTo>
                    <a:pt x="7286900" y="5686499"/>
                  </a:lnTo>
                  <a:lnTo>
                    <a:pt x="7356906" y="5691344"/>
                  </a:lnTo>
                  <a:lnTo>
                    <a:pt x="7422933" y="5695529"/>
                  </a:lnTo>
                  <a:lnTo>
                    <a:pt x="7484852" y="5699042"/>
                  </a:lnTo>
                  <a:lnTo>
                    <a:pt x="7542536" y="5701873"/>
                  </a:lnTo>
                  <a:lnTo>
                    <a:pt x="7595857" y="5704012"/>
                  </a:lnTo>
                  <a:lnTo>
                    <a:pt x="7644690" y="5705448"/>
                  </a:lnTo>
                  <a:lnTo>
                    <a:pt x="7688906" y="5706171"/>
                  </a:lnTo>
                  <a:lnTo>
                    <a:pt x="7709242" y="5706262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04657" y="1835835"/>
              <a:ext cx="0" cy="1326515"/>
            </a:xfrm>
            <a:custGeom>
              <a:avLst/>
              <a:gdLst/>
              <a:ahLst/>
              <a:cxnLst/>
              <a:rect l="l" t="t" r="r" b="b"/>
              <a:pathLst>
                <a:path h="1326514">
                  <a:moveTo>
                    <a:pt x="0" y="0"/>
                  </a:moveTo>
                  <a:lnTo>
                    <a:pt x="0" y="13264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66645" y="4020235"/>
              <a:ext cx="0" cy="1330325"/>
            </a:xfrm>
            <a:custGeom>
              <a:avLst/>
              <a:gdLst/>
              <a:ahLst/>
              <a:cxnLst/>
              <a:rect l="l" t="t" r="r" b="b"/>
              <a:pathLst>
                <a:path h="1330325">
                  <a:moveTo>
                    <a:pt x="0" y="0"/>
                  </a:moveTo>
                  <a:lnTo>
                    <a:pt x="0" y="132979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9257" y="6496731"/>
              <a:ext cx="0" cy="1847214"/>
            </a:xfrm>
            <a:custGeom>
              <a:avLst/>
              <a:gdLst/>
              <a:ahLst/>
              <a:cxnLst/>
              <a:rect l="l" t="t" r="r" b="b"/>
              <a:pathLst>
                <a:path h="1847215">
                  <a:moveTo>
                    <a:pt x="0" y="0"/>
                  </a:moveTo>
                  <a:lnTo>
                    <a:pt x="0" y="18471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69092" y="7136909"/>
              <a:ext cx="0" cy="1211580"/>
            </a:xfrm>
            <a:custGeom>
              <a:avLst/>
              <a:gdLst/>
              <a:ahLst/>
              <a:cxnLst/>
              <a:rect l="l" t="t" r="r" b="b"/>
              <a:pathLst>
                <a:path h="1211579">
                  <a:moveTo>
                    <a:pt x="0" y="0"/>
                  </a:moveTo>
                  <a:lnTo>
                    <a:pt x="0" y="1211579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6289" y="1016002"/>
              <a:ext cx="0" cy="1054100"/>
            </a:xfrm>
            <a:custGeom>
              <a:avLst/>
              <a:gdLst/>
              <a:ahLst/>
              <a:cxnLst/>
              <a:rect l="l" t="t" r="r" b="b"/>
              <a:pathLst>
                <a:path h="1054100">
                  <a:moveTo>
                    <a:pt x="0" y="0"/>
                  </a:moveTo>
                  <a:lnTo>
                    <a:pt x="0" y="105410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740759" y="1224027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628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65943" y="2989787"/>
              <a:ext cx="0" cy="1606550"/>
            </a:xfrm>
            <a:custGeom>
              <a:avLst/>
              <a:gdLst/>
              <a:ahLst/>
              <a:cxnLst/>
              <a:rect l="l" t="t" r="r" b="b"/>
              <a:pathLst>
                <a:path h="1606550">
                  <a:moveTo>
                    <a:pt x="0" y="0"/>
                  </a:moveTo>
                  <a:lnTo>
                    <a:pt x="0" y="1606448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71465" y="5788078"/>
              <a:ext cx="0" cy="1470025"/>
            </a:xfrm>
            <a:custGeom>
              <a:avLst/>
              <a:gdLst/>
              <a:ahLst/>
              <a:cxnLst/>
              <a:rect l="l" t="t" r="r" b="b"/>
              <a:pathLst>
                <a:path h="1470025">
                  <a:moveTo>
                    <a:pt x="0" y="0"/>
                  </a:moveTo>
                  <a:lnTo>
                    <a:pt x="0" y="146940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36892" y="3632197"/>
              <a:ext cx="0" cy="1759585"/>
            </a:xfrm>
            <a:custGeom>
              <a:avLst/>
              <a:gdLst/>
              <a:ahLst/>
              <a:cxnLst/>
              <a:rect l="l" t="t" r="r" b="b"/>
              <a:pathLst>
                <a:path h="1759585">
                  <a:moveTo>
                    <a:pt x="0" y="0"/>
                  </a:moveTo>
                  <a:lnTo>
                    <a:pt x="0" y="1759216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12807" y="5295899"/>
              <a:ext cx="0" cy="1485900"/>
            </a:xfrm>
            <a:custGeom>
              <a:avLst/>
              <a:gdLst/>
              <a:ahLst/>
              <a:cxnLst/>
              <a:rect l="l" t="t" r="r" b="b"/>
              <a:pathLst>
                <a:path h="1485900">
                  <a:moveTo>
                    <a:pt x="0" y="0"/>
                  </a:moveTo>
                  <a:lnTo>
                    <a:pt x="0" y="1485887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9407" y="1702729"/>
              <a:ext cx="190500" cy="1905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1040" y="1955800"/>
              <a:ext cx="190500" cy="1905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5509" y="2406153"/>
              <a:ext cx="190500" cy="190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1394" y="3937000"/>
              <a:ext cx="190500" cy="1905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0693" y="4500990"/>
              <a:ext cx="190500" cy="190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1642" y="5275553"/>
              <a:ext cx="190500" cy="1905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007" y="6324599"/>
              <a:ext cx="190500" cy="1905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7557" y="6686530"/>
              <a:ext cx="190500" cy="1905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3842" y="6956995"/>
              <a:ext cx="190500" cy="1905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215" y="7221122"/>
              <a:ext cx="190500" cy="1905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156791" y="728461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56791" y="728461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8894" y="1655315"/>
              <a:ext cx="327660" cy="119380"/>
            </a:xfrm>
            <a:custGeom>
              <a:avLst/>
              <a:gdLst/>
              <a:ahLst/>
              <a:cxnLst/>
              <a:rect l="l" t="t" r="r" b="b"/>
              <a:pathLst>
                <a:path w="327659" h="119380">
                  <a:moveTo>
                    <a:pt x="5537" y="0"/>
                  </a:moveTo>
                  <a:lnTo>
                    <a:pt x="0" y="105562"/>
                  </a:lnTo>
                  <a:lnTo>
                    <a:pt x="261061" y="119240"/>
                  </a:lnTo>
                  <a:lnTo>
                    <a:pt x="327215" y="70231"/>
                  </a:lnTo>
                  <a:lnTo>
                    <a:pt x="266598" y="13677"/>
                  </a:lnTo>
                  <a:lnTo>
                    <a:pt x="5537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699906" y="8180171"/>
            <a:ext cx="1414780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code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089957" y="8181360"/>
            <a:ext cx="151320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addressing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3284169"/>
            <a:ext cx="3712210" cy="218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99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</a:t>
            </a:r>
            <a:r>
              <a:rPr sz="1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research,</a:t>
            </a:r>
            <a:r>
              <a:rPr sz="1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</a:t>
            </a:r>
            <a:r>
              <a:rPr sz="1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quality</a:t>
            </a:r>
            <a:r>
              <a:rPr sz="1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control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coming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industries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seek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unlock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transformative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innovation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ahead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competition.</a:t>
            </a:r>
            <a:endParaRPr sz="1300">
              <a:latin typeface="Microsoft Sans Serif"/>
              <a:cs typeface="Microsoft Sans Serif"/>
            </a:endParaRPr>
          </a:p>
          <a:p>
            <a:pPr marL="12700" marR="76200">
              <a:lnSpc>
                <a:spcPct val="109000"/>
              </a:lnSpc>
            </a:pP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zone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highly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controlled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data-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intensive,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perfect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adoption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area.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IP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established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smartly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leveraging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reshape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industries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establish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leaders.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9300" y="400028"/>
            <a:ext cx="2421255" cy="2429510"/>
          </a:xfrm>
          <a:prstGeom prst="rect">
            <a:avLst/>
          </a:prstGeom>
        </p:spPr>
        <p:txBody>
          <a:bodyPr vert="horz" wrap="square" lIns="0" tIns="42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75"/>
              </a:spcBef>
            </a:pPr>
            <a:r>
              <a:rPr sz="5750" spc="-50" dirty="0">
                <a:solidFill>
                  <a:srgbClr val="92BBE6"/>
                </a:solidFill>
                <a:latin typeface="Microsoft Sans Serif"/>
                <a:cs typeface="Microsoft Sans Serif"/>
              </a:rPr>
              <a:t>3</a:t>
            </a:r>
            <a:endParaRPr sz="57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b="1" spc="-10" dirty="0">
                <a:solidFill>
                  <a:srgbClr val="92BBE6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2107" y="1688969"/>
            <a:ext cx="1212215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70" dirty="0">
                <a:solidFill>
                  <a:srgbClr val="2F78C4"/>
                </a:solidFill>
                <a:latin typeface="Arial"/>
                <a:cs typeface="Arial"/>
              </a:rPr>
              <a:t>Research</a:t>
            </a:r>
            <a:r>
              <a:rPr sz="1500" b="1" spc="-4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and 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Development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3457" y="2845494"/>
            <a:ext cx="103759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65" dirty="0">
                <a:solidFill>
                  <a:srgbClr val="2F78C4"/>
                </a:solidFill>
                <a:latin typeface="Arial"/>
                <a:cs typeface="Arial"/>
              </a:rPr>
              <a:t>Design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and </a:t>
            </a:r>
            <a:r>
              <a:rPr sz="1500" b="1" spc="-50" dirty="0">
                <a:solidFill>
                  <a:srgbClr val="2F78C4"/>
                </a:solidFill>
                <a:latin typeface="Arial"/>
                <a:cs typeface="Arial"/>
              </a:rPr>
              <a:t>Prototyping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88300" y="946197"/>
            <a:ext cx="175768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5" dirty="0">
                <a:solidFill>
                  <a:srgbClr val="000048"/>
                </a:solidFill>
                <a:latin typeface="Arial"/>
                <a:cs typeface="Arial"/>
              </a:rPr>
              <a:t>PRD</a:t>
            </a:r>
            <a:r>
              <a:rPr sz="13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shaping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Shape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product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requirements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current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demands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61391" y="1136888"/>
            <a:ext cx="218884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7855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AI-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powered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scenario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modeling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Emulate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real-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scenarios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virtually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vast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scale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optimize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47661" y="4049913"/>
            <a:ext cx="1981200" cy="889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Generative</a:t>
            </a:r>
            <a:r>
              <a:rPr sz="1300" b="1" spc="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design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numerous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variants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requirements,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accelerate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creative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75288" y="2599014"/>
            <a:ext cx="201358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8515">
              <a:lnSpc>
                <a:spcPct val="109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Tradeoff-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based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prototyping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Rapid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virtual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prototypes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adjustable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goals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balance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trade-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offs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3861" y="3297717"/>
            <a:ext cx="149733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Design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critique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AI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Partner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humans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critically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respond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concepts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help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shape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93224" y="7293467"/>
            <a:ext cx="198755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Supply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chain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optimization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Predict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supply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chain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disruptions,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optimize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sourcing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optimize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72962" y="7293633"/>
            <a:ext cx="193040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Continuous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improvement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feedback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loop</a:t>
            </a:r>
            <a:endParaRPr sz="1300">
              <a:latin typeface="Arial"/>
              <a:cs typeface="Arial"/>
            </a:endParaRPr>
          </a:p>
          <a:p>
            <a:pPr marL="12700" marR="180975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Analyze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performance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5725" y="5341985"/>
            <a:ext cx="189547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2735">
              <a:lnSpc>
                <a:spcPct val="109000"/>
              </a:lnSpc>
              <a:spcBef>
                <a:spcPts val="100"/>
              </a:spcBef>
            </a:pP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External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systems integration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integrated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40" dirty="0">
                <a:solidFill>
                  <a:srgbClr val="000048"/>
                </a:solidFill>
                <a:latin typeface="Microsoft Sans Serif"/>
                <a:cs typeface="Microsoft Sans Serif"/>
              </a:rPr>
              <a:t>ERPs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CRMs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further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insights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28800" y="6633605"/>
            <a:ext cx="64897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40" dirty="0">
                <a:solidFill>
                  <a:srgbClr val="2F78C4"/>
                </a:solidFill>
                <a:latin typeface="Arial"/>
                <a:cs typeface="Arial"/>
              </a:rPr>
              <a:t>Go</a:t>
            </a:r>
            <a:r>
              <a:rPr sz="1500" b="1" spc="-7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to 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market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81900" y="7066569"/>
            <a:ext cx="148209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Cost/sustainability optimization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Analyze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design-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to-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production</a:t>
            </a:r>
            <a:r>
              <a:rPr sz="1300" spc="25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pipeline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cost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savings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61457" y="5394195"/>
            <a:ext cx="9740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45" dirty="0">
                <a:solidFill>
                  <a:srgbClr val="2F78C4"/>
                </a:solidFill>
                <a:latin typeface="Arial"/>
                <a:cs typeface="Arial"/>
              </a:rPr>
              <a:t>Production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23490" y="946197"/>
            <a:ext cx="1793239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Materials</a:t>
            </a:r>
            <a:r>
              <a:rPr sz="1300" b="1" spc="-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research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Assist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identifying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optimizing</a:t>
            </a:r>
            <a:r>
              <a:rPr sz="1300" spc="2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materials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variety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requirements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26200" y="1011184"/>
            <a:ext cx="7998459" cy="7340600"/>
            <a:chOff x="6426200" y="1011184"/>
            <a:chExt cx="7998459" cy="7340600"/>
          </a:xfrm>
        </p:grpSpPr>
        <p:sp>
          <p:nvSpPr>
            <p:cNvPr id="19" name="object 19"/>
            <p:cNvSpPr/>
            <p:nvPr/>
          </p:nvSpPr>
          <p:spPr>
            <a:xfrm>
              <a:off x="6552850" y="2343822"/>
              <a:ext cx="7773034" cy="4567555"/>
            </a:xfrm>
            <a:custGeom>
              <a:avLst/>
              <a:gdLst/>
              <a:ahLst/>
              <a:cxnLst/>
              <a:rect l="l" t="t" r="r" b="b"/>
              <a:pathLst>
                <a:path w="7773034" h="4567555">
                  <a:moveTo>
                    <a:pt x="13398" y="245"/>
                  </a:moveTo>
                  <a:lnTo>
                    <a:pt x="4513556" y="0"/>
                  </a:lnTo>
                  <a:lnTo>
                    <a:pt x="6821874" y="82484"/>
                  </a:lnTo>
                  <a:lnTo>
                    <a:pt x="7665790" y="322006"/>
                  </a:lnTo>
                  <a:lnTo>
                    <a:pt x="7772742" y="792877"/>
                  </a:lnTo>
                  <a:lnTo>
                    <a:pt x="7772091" y="807433"/>
                  </a:lnTo>
                  <a:lnTo>
                    <a:pt x="7762437" y="851167"/>
                  </a:lnTo>
                  <a:lnTo>
                    <a:pt x="7741520" y="894995"/>
                  </a:lnTo>
                  <a:lnTo>
                    <a:pt x="7709716" y="938912"/>
                  </a:lnTo>
                  <a:lnTo>
                    <a:pt x="7682648" y="968237"/>
                  </a:lnTo>
                  <a:lnTo>
                    <a:pt x="7651018" y="997599"/>
                  </a:lnTo>
                  <a:lnTo>
                    <a:pt x="7614935" y="1026996"/>
                  </a:lnTo>
                  <a:lnTo>
                    <a:pt x="7574512" y="1056426"/>
                  </a:lnTo>
                  <a:lnTo>
                    <a:pt x="7529857" y="1085890"/>
                  </a:lnTo>
                  <a:lnTo>
                    <a:pt x="7481083" y="1115384"/>
                  </a:lnTo>
                  <a:lnTo>
                    <a:pt x="7428300" y="1144908"/>
                  </a:lnTo>
                  <a:lnTo>
                    <a:pt x="7371618" y="1174460"/>
                  </a:lnTo>
                  <a:lnTo>
                    <a:pt x="7311147" y="1204040"/>
                  </a:lnTo>
                  <a:lnTo>
                    <a:pt x="7247000" y="1233646"/>
                  </a:lnTo>
                  <a:lnTo>
                    <a:pt x="7179286" y="1263276"/>
                  </a:lnTo>
                  <a:lnTo>
                    <a:pt x="7144126" y="1278100"/>
                  </a:lnTo>
                  <a:lnTo>
                    <a:pt x="7108116" y="1292929"/>
                  </a:lnTo>
                  <a:lnTo>
                    <a:pt x="7071269" y="1307764"/>
                  </a:lnTo>
                  <a:lnTo>
                    <a:pt x="7033600" y="1322605"/>
                  </a:lnTo>
                  <a:lnTo>
                    <a:pt x="6995123" y="1337450"/>
                  </a:lnTo>
                  <a:lnTo>
                    <a:pt x="6955850" y="1352301"/>
                  </a:lnTo>
                  <a:lnTo>
                    <a:pt x="6915797" y="1367156"/>
                  </a:lnTo>
                  <a:lnTo>
                    <a:pt x="6874976" y="1382016"/>
                  </a:lnTo>
                  <a:lnTo>
                    <a:pt x="6833402" y="1396880"/>
                  </a:lnTo>
                  <a:lnTo>
                    <a:pt x="6791088" y="1411749"/>
                  </a:lnTo>
                  <a:lnTo>
                    <a:pt x="6748049" y="1426622"/>
                  </a:lnTo>
                  <a:lnTo>
                    <a:pt x="6704298" y="1441499"/>
                  </a:lnTo>
                  <a:lnTo>
                    <a:pt x="6659849" y="1456379"/>
                  </a:lnTo>
                  <a:lnTo>
                    <a:pt x="6614716" y="1471264"/>
                  </a:lnTo>
                  <a:lnTo>
                    <a:pt x="6568912" y="1486152"/>
                  </a:lnTo>
                  <a:lnTo>
                    <a:pt x="6522452" y="1501043"/>
                  </a:lnTo>
                  <a:lnTo>
                    <a:pt x="6475350" y="1515937"/>
                  </a:lnTo>
                  <a:lnTo>
                    <a:pt x="6427618" y="1530834"/>
                  </a:lnTo>
                  <a:lnTo>
                    <a:pt x="6379271" y="1545735"/>
                  </a:lnTo>
                  <a:lnTo>
                    <a:pt x="6330323" y="1560637"/>
                  </a:lnTo>
                  <a:lnTo>
                    <a:pt x="6280788" y="1575543"/>
                  </a:lnTo>
                  <a:lnTo>
                    <a:pt x="6230680" y="1590450"/>
                  </a:lnTo>
                  <a:lnTo>
                    <a:pt x="6180011" y="1605360"/>
                  </a:lnTo>
                  <a:lnTo>
                    <a:pt x="6128797" y="1620272"/>
                  </a:lnTo>
                  <a:lnTo>
                    <a:pt x="6077051" y="1635186"/>
                  </a:lnTo>
                  <a:lnTo>
                    <a:pt x="6024786" y="1650101"/>
                  </a:lnTo>
                  <a:lnTo>
                    <a:pt x="5972018" y="1665018"/>
                  </a:lnTo>
                  <a:lnTo>
                    <a:pt x="5918758" y="1679937"/>
                  </a:lnTo>
                  <a:lnTo>
                    <a:pt x="5865022" y="1694856"/>
                  </a:lnTo>
                  <a:lnTo>
                    <a:pt x="5810824" y="1709776"/>
                  </a:lnTo>
                  <a:lnTo>
                    <a:pt x="5756176" y="1724698"/>
                  </a:lnTo>
                  <a:lnTo>
                    <a:pt x="5701093" y="1739620"/>
                  </a:lnTo>
                  <a:lnTo>
                    <a:pt x="5645588" y="1754542"/>
                  </a:lnTo>
                  <a:lnTo>
                    <a:pt x="5589676" y="1769465"/>
                  </a:lnTo>
                  <a:lnTo>
                    <a:pt x="5533371" y="1784388"/>
                  </a:lnTo>
                  <a:lnTo>
                    <a:pt x="5476685" y="1799312"/>
                  </a:lnTo>
                  <a:lnTo>
                    <a:pt x="5419634" y="1814235"/>
                  </a:lnTo>
                  <a:lnTo>
                    <a:pt x="5362230" y="1829157"/>
                  </a:lnTo>
                  <a:lnTo>
                    <a:pt x="5304488" y="1844080"/>
                  </a:lnTo>
                  <a:lnTo>
                    <a:pt x="5246421" y="1859001"/>
                  </a:lnTo>
                  <a:lnTo>
                    <a:pt x="5188044" y="1873922"/>
                  </a:lnTo>
                  <a:lnTo>
                    <a:pt x="5129370" y="1888842"/>
                  </a:lnTo>
                  <a:lnTo>
                    <a:pt x="5070413" y="1903761"/>
                  </a:lnTo>
                  <a:lnTo>
                    <a:pt x="5011186" y="1918678"/>
                  </a:lnTo>
                  <a:lnTo>
                    <a:pt x="4951704" y="1933594"/>
                  </a:lnTo>
                  <a:lnTo>
                    <a:pt x="4891981" y="1948509"/>
                  </a:lnTo>
                  <a:lnTo>
                    <a:pt x="4832030" y="1963421"/>
                  </a:lnTo>
                  <a:lnTo>
                    <a:pt x="4771865" y="1978332"/>
                  </a:lnTo>
                  <a:lnTo>
                    <a:pt x="4711500" y="1993240"/>
                  </a:lnTo>
                  <a:lnTo>
                    <a:pt x="4650949" y="2008147"/>
                  </a:lnTo>
                  <a:lnTo>
                    <a:pt x="4590225" y="2023051"/>
                  </a:lnTo>
                  <a:lnTo>
                    <a:pt x="4529343" y="2037952"/>
                  </a:lnTo>
                  <a:lnTo>
                    <a:pt x="4468317" y="2052850"/>
                  </a:lnTo>
                  <a:lnTo>
                    <a:pt x="4407159" y="2067746"/>
                  </a:lnTo>
                  <a:lnTo>
                    <a:pt x="4345884" y="2082638"/>
                  </a:lnTo>
                  <a:lnTo>
                    <a:pt x="4284506" y="2097527"/>
                  </a:lnTo>
                  <a:lnTo>
                    <a:pt x="4223039" y="2112413"/>
                  </a:lnTo>
                  <a:lnTo>
                    <a:pt x="4161496" y="2127295"/>
                  </a:lnTo>
                  <a:lnTo>
                    <a:pt x="4099892" y="2142174"/>
                  </a:lnTo>
                  <a:lnTo>
                    <a:pt x="4038239" y="2157048"/>
                  </a:lnTo>
                  <a:lnTo>
                    <a:pt x="3976553" y="2171918"/>
                  </a:lnTo>
                  <a:lnTo>
                    <a:pt x="3914846" y="2186784"/>
                  </a:lnTo>
                  <a:lnTo>
                    <a:pt x="3853133" y="2201646"/>
                  </a:lnTo>
                  <a:lnTo>
                    <a:pt x="3791428" y="2216503"/>
                  </a:lnTo>
                  <a:lnTo>
                    <a:pt x="3729743" y="2231355"/>
                  </a:lnTo>
                  <a:lnTo>
                    <a:pt x="3668094" y="2246203"/>
                  </a:lnTo>
                  <a:lnTo>
                    <a:pt x="3606494" y="2261045"/>
                  </a:lnTo>
                  <a:lnTo>
                    <a:pt x="3544956" y="2275882"/>
                  </a:lnTo>
                  <a:lnTo>
                    <a:pt x="3483495" y="2290714"/>
                  </a:lnTo>
                  <a:lnTo>
                    <a:pt x="3422125" y="2305540"/>
                  </a:lnTo>
                  <a:lnTo>
                    <a:pt x="3360859" y="2320360"/>
                  </a:lnTo>
                  <a:lnTo>
                    <a:pt x="3299711" y="2335175"/>
                  </a:lnTo>
                  <a:lnTo>
                    <a:pt x="3238695" y="2349983"/>
                  </a:lnTo>
                  <a:lnTo>
                    <a:pt x="3177824" y="2364785"/>
                  </a:lnTo>
                  <a:lnTo>
                    <a:pt x="3117114" y="2379581"/>
                  </a:lnTo>
                  <a:lnTo>
                    <a:pt x="3056576" y="2394370"/>
                  </a:lnTo>
                  <a:lnTo>
                    <a:pt x="2996226" y="2409153"/>
                  </a:lnTo>
                  <a:lnTo>
                    <a:pt x="2936078" y="2423928"/>
                  </a:lnTo>
                  <a:lnTo>
                    <a:pt x="2876144" y="2438697"/>
                  </a:lnTo>
                  <a:lnTo>
                    <a:pt x="2816438" y="2453458"/>
                  </a:lnTo>
                  <a:lnTo>
                    <a:pt x="2756976" y="2468212"/>
                  </a:lnTo>
                  <a:lnTo>
                    <a:pt x="2697770" y="2482958"/>
                  </a:lnTo>
                  <a:lnTo>
                    <a:pt x="2638834" y="2497697"/>
                  </a:lnTo>
                  <a:lnTo>
                    <a:pt x="2580182" y="2512427"/>
                  </a:lnTo>
                  <a:lnTo>
                    <a:pt x="2521828" y="2527150"/>
                  </a:lnTo>
                  <a:lnTo>
                    <a:pt x="2463786" y="2541865"/>
                  </a:lnTo>
                  <a:lnTo>
                    <a:pt x="2406070" y="2556571"/>
                  </a:lnTo>
                  <a:lnTo>
                    <a:pt x="2348693" y="2571268"/>
                  </a:lnTo>
                  <a:lnTo>
                    <a:pt x="2291669" y="2585957"/>
                  </a:lnTo>
                  <a:lnTo>
                    <a:pt x="2235012" y="2600637"/>
                  </a:lnTo>
                  <a:lnTo>
                    <a:pt x="2178736" y="2615308"/>
                  </a:lnTo>
                  <a:lnTo>
                    <a:pt x="2122855" y="2629969"/>
                  </a:lnTo>
                  <a:lnTo>
                    <a:pt x="2067383" y="2644622"/>
                  </a:lnTo>
                  <a:lnTo>
                    <a:pt x="2012333" y="2659264"/>
                  </a:lnTo>
                  <a:lnTo>
                    <a:pt x="1957719" y="2673898"/>
                  </a:lnTo>
                  <a:lnTo>
                    <a:pt x="1903555" y="2688521"/>
                  </a:lnTo>
                  <a:lnTo>
                    <a:pt x="1849856" y="2703134"/>
                  </a:lnTo>
                  <a:lnTo>
                    <a:pt x="1796634" y="2717737"/>
                  </a:lnTo>
                  <a:lnTo>
                    <a:pt x="1743903" y="2732330"/>
                  </a:lnTo>
                  <a:lnTo>
                    <a:pt x="1691678" y="2746912"/>
                  </a:lnTo>
                  <a:lnTo>
                    <a:pt x="1639973" y="2761483"/>
                  </a:lnTo>
                  <a:lnTo>
                    <a:pt x="1588800" y="2776044"/>
                  </a:lnTo>
                  <a:lnTo>
                    <a:pt x="1538174" y="2790593"/>
                  </a:lnTo>
                  <a:lnTo>
                    <a:pt x="1488110" y="2805131"/>
                  </a:lnTo>
                  <a:lnTo>
                    <a:pt x="1438619" y="2819658"/>
                  </a:lnTo>
                  <a:lnTo>
                    <a:pt x="1389717" y="2834174"/>
                  </a:lnTo>
                  <a:lnTo>
                    <a:pt x="1341418" y="2848678"/>
                  </a:lnTo>
                  <a:lnTo>
                    <a:pt x="1293734" y="2863170"/>
                  </a:lnTo>
                  <a:lnTo>
                    <a:pt x="1246680" y="2877650"/>
                  </a:lnTo>
                  <a:lnTo>
                    <a:pt x="1200270" y="2892117"/>
                  </a:lnTo>
                  <a:lnTo>
                    <a:pt x="1154518" y="2906573"/>
                  </a:lnTo>
                  <a:lnTo>
                    <a:pt x="1109437" y="2921016"/>
                  </a:lnTo>
                  <a:lnTo>
                    <a:pt x="1065041" y="2935446"/>
                  </a:lnTo>
                  <a:lnTo>
                    <a:pt x="1021345" y="2949863"/>
                  </a:lnTo>
                  <a:lnTo>
                    <a:pt x="978361" y="2964268"/>
                  </a:lnTo>
                  <a:lnTo>
                    <a:pt x="936104" y="2978659"/>
                  </a:lnTo>
                  <a:lnTo>
                    <a:pt x="894587" y="2993037"/>
                  </a:lnTo>
                  <a:lnTo>
                    <a:pt x="853825" y="3007401"/>
                  </a:lnTo>
                  <a:lnTo>
                    <a:pt x="813832" y="3021752"/>
                  </a:lnTo>
                  <a:lnTo>
                    <a:pt x="774620" y="3036089"/>
                  </a:lnTo>
                  <a:lnTo>
                    <a:pt x="736204" y="3050412"/>
                  </a:lnTo>
                  <a:lnTo>
                    <a:pt x="698598" y="3064721"/>
                  </a:lnTo>
                  <a:lnTo>
                    <a:pt x="661816" y="3079015"/>
                  </a:lnTo>
                  <a:lnTo>
                    <a:pt x="625871" y="3093295"/>
                  </a:lnTo>
                  <a:lnTo>
                    <a:pt x="556548" y="3121811"/>
                  </a:lnTo>
                  <a:lnTo>
                    <a:pt x="490741" y="3150267"/>
                  </a:lnTo>
                  <a:lnTo>
                    <a:pt x="428560" y="3178662"/>
                  </a:lnTo>
                  <a:lnTo>
                    <a:pt x="370116" y="3206994"/>
                  </a:lnTo>
                  <a:lnTo>
                    <a:pt x="315520" y="3235263"/>
                  </a:lnTo>
                  <a:lnTo>
                    <a:pt x="264882" y="3263466"/>
                  </a:lnTo>
                  <a:lnTo>
                    <a:pt x="218313" y="3291602"/>
                  </a:lnTo>
                  <a:lnTo>
                    <a:pt x="175923" y="3319671"/>
                  </a:lnTo>
                  <a:lnTo>
                    <a:pt x="137824" y="3347671"/>
                  </a:lnTo>
                  <a:lnTo>
                    <a:pt x="104126" y="3375600"/>
                  </a:lnTo>
                  <a:lnTo>
                    <a:pt x="74939" y="3403457"/>
                  </a:lnTo>
                  <a:lnTo>
                    <a:pt x="39859" y="3445106"/>
                  </a:lnTo>
                  <a:lnTo>
                    <a:pt x="15554" y="3486585"/>
                  </a:lnTo>
                  <a:lnTo>
                    <a:pt x="2395" y="3527891"/>
                  </a:lnTo>
                  <a:lnTo>
                    <a:pt x="0" y="3555330"/>
                  </a:lnTo>
                  <a:lnTo>
                    <a:pt x="809" y="3567572"/>
                  </a:lnTo>
                  <a:lnTo>
                    <a:pt x="18169" y="3615781"/>
                  </a:lnTo>
                  <a:lnTo>
                    <a:pt x="45571" y="3651145"/>
                  </a:lnTo>
                  <a:lnTo>
                    <a:pt x="84819" y="3685830"/>
                  </a:lnTo>
                  <a:lnTo>
                    <a:pt x="117353" y="3708576"/>
                  </a:lnTo>
                  <a:lnTo>
                    <a:pt x="154833" y="3731021"/>
                  </a:lnTo>
                  <a:lnTo>
                    <a:pt x="197132" y="3753165"/>
                  </a:lnTo>
                  <a:lnTo>
                    <a:pt x="244121" y="3775007"/>
                  </a:lnTo>
                  <a:lnTo>
                    <a:pt x="295672" y="3796549"/>
                  </a:lnTo>
                  <a:lnTo>
                    <a:pt x="351659" y="3817790"/>
                  </a:lnTo>
                  <a:lnTo>
                    <a:pt x="411952" y="3838730"/>
                  </a:lnTo>
                  <a:lnTo>
                    <a:pt x="476424" y="3859370"/>
                  </a:lnTo>
                  <a:lnTo>
                    <a:pt x="544948" y="3879710"/>
                  </a:lnTo>
                  <a:lnTo>
                    <a:pt x="617396" y="3899750"/>
                  </a:lnTo>
                  <a:lnTo>
                    <a:pt x="655051" y="3909657"/>
                  </a:lnTo>
                  <a:lnTo>
                    <a:pt x="693640" y="3919489"/>
                  </a:lnTo>
                  <a:lnTo>
                    <a:pt x="733145" y="3929246"/>
                  </a:lnTo>
                  <a:lnTo>
                    <a:pt x="773551" y="3938929"/>
                  </a:lnTo>
                  <a:lnTo>
                    <a:pt x="814843" y="3948536"/>
                  </a:lnTo>
                  <a:lnTo>
                    <a:pt x="857003" y="3958069"/>
                  </a:lnTo>
                  <a:lnTo>
                    <a:pt x="900017" y="3967527"/>
                  </a:lnTo>
                  <a:lnTo>
                    <a:pt x="943868" y="3976910"/>
                  </a:lnTo>
                  <a:lnTo>
                    <a:pt x="988540" y="3986218"/>
                  </a:lnTo>
                  <a:lnTo>
                    <a:pt x="1034017" y="3995451"/>
                  </a:lnTo>
                  <a:lnTo>
                    <a:pt x="1080283" y="4004609"/>
                  </a:lnTo>
                  <a:lnTo>
                    <a:pt x="1127323" y="4013693"/>
                  </a:lnTo>
                  <a:lnTo>
                    <a:pt x="1175120" y="4022702"/>
                  </a:lnTo>
                  <a:lnTo>
                    <a:pt x="1223658" y="4031636"/>
                  </a:lnTo>
                  <a:lnTo>
                    <a:pt x="1272922" y="4040495"/>
                  </a:lnTo>
                  <a:lnTo>
                    <a:pt x="1322895" y="4049280"/>
                  </a:lnTo>
                  <a:lnTo>
                    <a:pt x="1373562" y="4057990"/>
                  </a:lnTo>
                  <a:lnTo>
                    <a:pt x="1424906" y="4066625"/>
                  </a:lnTo>
                  <a:lnTo>
                    <a:pt x="1476911" y="4075186"/>
                  </a:lnTo>
                  <a:lnTo>
                    <a:pt x="1529562" y="4083672"/>
                  </a:lnTo>
                  <a:lnTo>
                    <a:pt x="1582842" y="4092084"/>
                  </a:lnTo>
                  <a:lnTo>
                    <a:pt x="1636736" y="4100421"/>
                  </a:lnTo>
                  <a:lnTo>
                    <a:pt x="1691227" y="4108683"/>
                  </a:lnTo>
                  <a:lnTo>
                    <a:pt x="1746300" y="4116871"/>
                  </a:lnTo>
                  <a:lnTo>
                    <a:pt x="1801939" y="4124984"/>
                  </a:lnTo>
                  <a:lnTo>
                    <a:pt x="1858127" y="4133023"/>
                  </a:lnTo>
                  <a:lnTo>
                    <a:pt x="1914849" y="4140988"/>
                  </a:lnTo>
                  <a:lnTo>
                    <a:pt x="1972089" y="4148878"/>
                  </a:lnTo>
                  <a:lnTo>
                    <a:pt x="2029830" y="4156693"/>
                  </a:lnTo>
                  <a:lnTo>
                    <a:pt x="2088057" y="4164434"/>
                  </a:lnTo>
                  <a:lnTo>
                    <a:pt x="2146754" y="4172101"/>
                  </a:lnTo>
                  <a:lnTo>
                    <a:pt x="2205905" y="4179693"/>
                  </a:lnTo>
                  <a:lnTo>
                    <a:pt x="2265493" y="4187211"/>
                  </a:lnTo>
                  <a:lnTo>
                    <a:pt x="2325504" y="4194654"/>
                  </a:lnTo>
                  <a:lnTo>
                    <a:pt x="2385920" y="4202024"/>
                  </a:lnTo>
                  <a:lnTo>
                    <a:pt x="2446726" y="4209318"/>
                  </a:lnTo>
                  <a:lnTo>
                    <a:pt x="2507906" y="4216539"/>
                  </a:lnTo>
                  <a:lnTo>
                    <a:pt x="2569444" y="4223685"/>
                  </a:lnTo>
                  <a:lnTo>
                    <a:pt x="2631324" y="4230758"/>
                  </a:lnTo>
                  <a:lnTo>
                    <a:pt x="2693530" y="4237755"/>
                  </a:lnTo>
                  <a:lnTo>
                    <a:pt x="2756046" y="4244679"/>
                  </a:lnTo>
                  <a:lnTo>
                    <a:pt x="2818856" y="4251529"/>
                  </a:lnTo>
                  <a:lnTo>
                    <a:pt x="2881945" y="4258304"/>
                  </a:lnTo>
                  <a:lnTo>
                    <a:pt x="2945295" y="4265005"/>
                  </a:lnTo>
                  <a:lnTo>
                    <a:pt x="3008892" y="4271632"/>
                  </a:lnTo>
                  <a:lnTo>
                    <a:pt x="3072718" y="4278185"/>
                  </a:lnTo>
                  <a:lnTo>
                    <a:pt x="3136759" y="4284664"/>
                  </a:lnTo>
                  <a:lnTo>
                    <a:pt x="3200998" y="4291069"/>
                  </a:lnTo>
                  <a:lnTo>
                    <a:pt x="3265420" y="4297400"/>
                  </a:lnTo>
                  <a:lnTo>
                    <a:pt x="3330007" y="4303656"/>
                  </a:lnTo>
                  <a:lnTo>
                    <a:pt x="3394745" y="4309839"/>
                  </a:lnTo>
                  <a:lnTo>
                    <a:pt x="3459618" y="4315948"/>
                  </a:lnTo>
                  <a:lnTo>
                    <a:pt x="3524608" y="4321982"/>
                  </a:lnTo>
                  <a:lnTo>
                    <a:pt x="3589701" y="4327943"/>
                  </a:lnTo>
                  <a:lnTo>
                    <a:pt x="3654881" y="4333830"/>
                  </a:lnTo>
                  <a:lnTo>
                    <a:pt x="3720131" y="4339643"/>
                  </a:lnTo>
                  <a:lnTo>
                    <a:pt x="3785435" y="4345382"/>
                  </a:lnTo>
                  <a:lnTo>
                    <a:pt x="3850778" y="4351047"/>
                  </a:lnTo>
                  <a:lnTo>
                    <a:pt x="3916144" y="4356639"/>
                  </a:lnTo>
                  <a:lnTo>
                    <a:pt x="3981516" y="4362156"/>
                  </a:lnTo>
                  <a:lnTo>
                    <a:pt x="4046878" y="4367600"/>
                  </a:lnTo>
                  <a:lnTo>
                    <a:pt x="4112215" y="4372970"/>
                  </a:lnTo>
                  <a:lnTo>
                    <a:pt x="4177511" y="4378266"/>
                  </a:lnTo>
                  <a:lnTo>
                    <a:pt x="4242749" y="4383488"/>
                  </a:lnTo>
                  <a:lnTo>
                    <a:pt x="4307915" y="4388637"/>
                  </a:lnTo>
                  <a:lnTo>
                    <a:pt x="4372990" y="4393712"/>
                  </a:lnTo>
                  <a:lnTo>
                    <a:pt x="4437961" y="4398713"/>
                  </a:lnTo>
                  <a:lnTo>
                    <a:pt x="4502810" y="4403641"/>
                  </a:lnTo>
                  <a:lnTo>
                    <a:pt x="4567523" y="4408495"/>
                  </a:lnTo>
                  <a:lnTo>
                    <a:pt x="4632081" y="4413275"/>
                  </a:lnTo>
                  <a:lnTo>
                    <a:pt x="4696471" y="4417981"/>
                  </a:lnTo>
                  <a:lnTo>
                    <a:pt x="4760676" y="4422614"/>
                  </a:lnTo>
                  <a:lnTo>
                    <a:pt x="4824680" y="4427174"/>
                  </a:lnTo>
                  <a:lnTo>
                    <a:pt x="4888466" y="4431660"/>
                  </a:lnTo>
                  <a:lnTo>
                    <a:pt x="4952019" y="4436072"/>
                  </a:lnTo>
                  <a:lnTo>
                    <a:pt x="5015324" y="4440411"/>
                  </a:lnTo>
                  <a:lnTo>
                    <a:pt x="5078363" y="4444677"/>
                  </a:lnTo>
                  <a:lnTo>
                    <a:pt x="5141122" y="4448868"/>
                  </a:lnTo>
                  <a:lnTo>
                    <a:pt x="5203583" y="4452987"/>
                  </a:lnTo>
                  <a:lnTo>
                    <a:pt x="5265732" y="4457032"/>
                  </a:lnTo>
                  <a:lnTo>
                    <a:pt x="5327552" y="4461003"/>
                  </a:lnTo>
                  <a:lnTo>
                    <a:pt x="5389027" y="4464902"/>
                  </a:lnTo>
                  <a:lnTo>
                    <a:pt x="5450141" y="4468726"/>
                  </a:lnTo>
                  <a:lnTo>
                    <a:pt x="5510878" y="4472478"/>
                  </a:lnTo>
                  <a:lnTo>
                    <a:pt x="5571222" y="4476156"/>
                  </a:lnTo>
                  <a:lnTo>
                    <a:pt x="5631158" y="4479761"/>
                  </a:lnTo>
                  <a:lnTo>
                    <a:pt x="5690669" y="4483292"/>
                  </a:lnTo>
                  <a:lnTo>
                    <a:pt x="5749739" y="4486750"/>
                  </a:lnTo>
                  <a:lnTo>
                    <a:pt x="5808353" y="4490135"/>
                  </a:lnTo>
                  <a:lnTo>
                    <a:pt x="5866494" y="4493447"/>
                  </a:lnTo>
                  <a:lnTo>
                    <a:pt x="5924146" y="4496686"/>
                  </a:lnTo>
                  <a:lnTo>
                    <a:pt x="5981294" y="4499851"/>
                  </a:lnTo>
                  <a:lnTo>
                    <a:pt x="6037921" y="4502943"/>
                  </a:lnTo>
                  <a:lnTo>
                    <a:pt x="6094012" y="4505962"/>
                  </a:lnTo>
                  <a:lnTo>
                    <a:pt x="6149550" y="4508908"/>
                  </a:lnTo>
                  <a:lnTo>
                    <a:pt x="6204519" y="4511780"/>
                  </a:lnTo>
                  <a:lnTo>
                    <a:pt x="6258905" y="4514580"/>
                  </a:lnTo>
                  <a:lnTo>
                    <a:pt x="6312689" y="4517306"/>
                  </a:lnTo>
                  <a:lnTo>
                    <a:pt x="6365858" y="4519960"/>
                  </a:lnTo>
                  <a:lnTo>
                    <a:pt x="6418394" y="4522540"/>
                  </a:lnTo>
                  <a:lnTo>
                    <a:pt x="6470281" y="4525047"/>
                  </a:lnTo>
                  <a:lnTo>
                    <a:pt x="6521505" y="4527482"/>
                  </a:lnTo>
                  <a:lnTo>
                    <a:pt x="6572048" y="4529843"/>
                  </a:lnTo>
                  <a:lnTo>
                    <a:pt x="6621894" y="4532131"/>
                  </a:lnTo>
                  <a:lnTo>
                    <a:pt x="6671029" y="4534347"/>
                  </a:lnTo>
                  <a:lnTo>
                    <a:pt x="6719435" y="4536489"/>
                  </a:lnTo>
                  <a:lnTo>
                    <a:pt x="6767097" y="4538559"/>
                  </a:lnTo>
                  <a:lnTo>
                    <a:pt x="6813999" y="4540556"/>
                  </a:lnTo>
                  <a:lnTo>
                    <a:pt x="6860125" y="4542479"/>
                  </a:lnTo>
                  <a:lnTo>
                    <a:pt x="6905458" y="4544330"/>
                  </a:lnTo>
                  <a:lnTo>
                    <a:pt x="6949984" y="4546109"/>
                  </a:lnTo>
                  <a:lnTo>
                    <a:pt x="6993686" y="4547814"/>
                  </a:lnTo>
                  <a:lnTo>
                    <a:pt x="7036547" y="4549447"/>
                  </a:lnTo>
                  <a:lnTo>
                    <a:pt x="7078553" y="4551006"/>
                  </a:lnTo>
                  <a:lnTo>
                    <a:pt x="7119686" y="4552493"/>
                  </a:lnTo>
                  <a:lnTo>
                    <a:pt x="7159932" y="4553908"/>
                  </a:lnTo>
                  <a:lnTo>
                    <a:pt x="7199273" y="4555249"/>
                  </a:lnTo>
                  <a:lnTo>
                    <a:pt x="7237695" y="4556518"/>
                  </a:lnTo>
                  <a:lnTo>
                    <a:pt x="7311715" y="4558838"/>
                  </a:lnTo>
                  <a:lnTo>
                    <a:pt x="7381864" y="4560867"/>
                  </a:lnTo>
                  <a:lnTo>
                    <a:pt x="7448013" y="4562606"/>
                  </a:lnTo>
                  <a:lnTo>
                    <a:pt x="7510036" y="4564055"/>
                  </a:lnTo>
                  <a:lnTo>
                    <a:pt x="7567804" y="4565214"/>
                  </a:lnTo>
                  <a:lnTo>
                    <a:pt x="7621190" y="4566082"/>
                  </a:lnTo>
                  <a:lnTo>
                    <a:pt x="7670065" y="4566661"/>
                  </a:lnTo>
                  <a:lnTo>
                    <a:pt x="7714303" y="4566951"/>
                  </a:lnTo>
                  <a:lnTo>
                    <a:pt x="7734642" y="4566987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58657" y="1011184"/>
              <a:ext cx="0" cy="1326515"/>
            </a:xfrm>
            <a:custGeom>
              <a:avLst/>
              <a:gdLst/>
              <a:ahLst/>
              <a:cxnLst/>
              <a:rect l="l" t="t" r="r" b="b"/>
              <a:pathLst>
                <a:path h="1326514">
                  <a:moveTo>
                    <a:pt x="0" y="0"/>
                  </a:moveTo>
                  <a:lnTo>
                    <a:pt x="0" y="13264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327090" y="3778935"/>
              <a:ext cx="0" cy="1143635"/>
            </a:xfrm>
            <a:custGeom>
              <a:avLst/>
              <a:gdLst/>
              <a:ahLst/>
              <a:cxnLst/>
              <a:rect l="l" t="t" r="r" b="b"/>
              <a:pathLst>
                <a:path h="1143635">
                  <a:moveTo>
                    <a:pt x="0" y="0"/>
                  </a:moveTo>
                  <a:lnTo>
                    <a:pt x="0" y="114338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23350" y="2946402"/>
              <a:ext cx="0" cy="1922145"/>
            </a:xfrm>
            <a:custGeom>
              <a:avLst/>
              <a:gdLst/>
              <a:ahLst/>
              <a:cxnLst/>
              <a:rect l="l" t="t" r="r" b="b"/>
              <a:pathLst>
                <a:path h="1922145">
                  <a:moveTo>
                    <a:pt x="0" y="0"/>
                  </a:moveTo>
                  <a:lnTo>
                    <a:pt x="0" y="1922018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61250" y="6318931"/>
              <a:ext cx="0" cy="2012314"/>
            </a:xfrm>
            <a:custGeom>
              <a:avLst/>
              <a:gdLst/>
              <a:ahLst/>
              <a:cxnLst/>
              <a:rect l="l" t="t" r="r" b="b"/>
              <a:pathLst>
                <a:path h="2012315">
                  <a:moveTo>
                    <a:pt x="0" y="0"/>
                  </a:moveTo>
                  <a:lnTo>
                    <a:pt x="0" y="20122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85350" y="6641517"/>
              <a:ext cx="0" cy="1710055"/>
            </a:xfrm>
            <a:custGeom>
              <a:avLst/>
              <a:gdLst/>
              <a:ahLst/>
              <a:cxnLst/>
              <a:rect l="l" t="t" r="r" b="b"/>
              <a:pathLst>
                <a:path h="1710054">
                  <a:moveTo>
                    <a:pt x="0" y="0"/>
                  </a:moveTo>
                  <a:lnTo>
                    <a:pt x="0" y="171005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458700" y="6838950"/>
              <a:ext cx="0" cy="1513205"/>
            </a:xfrm>
            <a:custGeom>
              <a:avLst/>
              <a:gdLst/>
              <a:ahLst/>
              <a:cxnLst/>
              <a:rect l="l" t="t" r="r" b="b"/>
              <a:pathLst>
                <a:path h="1513204">
                  <a:moveTo>
                    <a:pt x="0" y="0"/>
                  </a:moveTo>
                  <a:lnTo>
                    <a:pt x="0" y="151262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209189" y="1016002"/>
              <a:ext cx="0" cy="1403350"/>
            </a:xfrm>
            <a:custGeom>
              <a:avLst/>
              <a:gdLst/>
              <a:ahLst/>
              <a:cxnLst/>
              <a:rect l="l" t="t" r="r" b="b"/>
              <a:pathLst>
                <a:path h="1403350">
                  <a:moveTo>
                    <a:pt x="0" y="0"/>
                  </a:moveTo>
                  <a:lnTo>
                    <a:pt x="0" y="140335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740759" y="1181097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0"/>
                  </a:moveTo>
                  <a:lnTo>
                    <a:pt x="0" y="141555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37890" y="2674150"/>
              <a:ext cx="0" cy="1777364"/>
            </a:xfrm>
            <a:custGeom>
              <a:avLst/>
              <a:gdLst/>
              <a:ahLst/>
              <a:cxnLst/>
              <a:rect l="l" t="t" r="r" b="b"/>
              <a:pathLst>
                <a:path h="1777364">
                  <a:moveTo>
                    <a:pt x="0" y="0"/>
                  </a:moveTo>
                  <a:lnTo>
                    <a:pt x="0" y="1777199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207750" y="5392176"/>
              <a:ext cx="0" cy="1374775"/>
            </a:xfrm>
            <a:custGeom>
              <a:avLst/>
              <a:gdLst/>
              <a:ahLst/>
              <a:cxnLst/>
              <a:rect l="l" t="t" r="r" b="b"/>
              <a:pathLst>
                <a:path h="1374775">
                  <a:moveTo>
                    <a:pt x="0" y="0"/>
                  </a:moveTo>
                  <a:lnTo>
                    <a:pt x="0" y="137415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59698" y="3378197"/>
              <a:ext cx="0" cy="2122805"/>
            </a:xfrm>
            <a:custGeom>
              <a:avLst/>
              <a:gdLst/>
              <a:ahLst/>
              <a:cxnLst/>
              <a:rect l="l" t="t" r="r" b="b"/>
              <a:pathLst>
                <a:path h="2122804">
                  <a:moveTo>
                    <a:pt x="0" y="0"/>
                  </a:moveTo>
                  <a:lnTo>
                    <a:pt x="0" y="2122627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67750" y="5104832"/>
              <a:ext cx="0" cy="1416685"/>
            </a:xfrm>
            <a:custGeom>
              <a:avLst/>
              <a:gdLst/>
              <a:ahLst/>
              <a:cxnLst/>
              <a:rect l="l" t="t" r="r" b="b"/>
              <a:pathLst>
                <a:path h="1416684">
                  <a:moveTo>
                    <a:pt x="0" y="0"/>
                  </a:moveTo>
                  <a:lnTo>
                    <a:pt x="0" y="141662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3407" y="2242405"/>
              <a:ext cx="190500" cy="1905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7590" y="2324100"/>
              <a:ext cx="190500" cy="190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5509" y="2520950"/>
              <a:ext cx="190500" cy="1905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1840" y="3695699"/>
              <a:ext cx="190500" cy="1905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8100" y="4773169"/>
              <a:ext cx="190500" cy="1905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2640" y="4356100"/>
              <a:ext cx="190500" cy="1905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4448" y="5384967"/>
              <a:ext cx="190500" cy="1905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000" y="6210300"/>
              <a:ext cx="190500" cy="1905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2500" y="6426200"/>
              <a:ext cx="190500" cy="1905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0100" y="6546264"/>
              <a:ext cx="190500" cy="1905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63450" y="6743700"/>
              <a:ext cx="190500" cy="1905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2500" y="6671075"/>
              <a:ext cx="190500" cy="1905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156791" y="676019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156791" y="676019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426200" y="2298696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5">
                  <a:moveTo>
                    <a:pt x="261404" y="0"/>
                  </a:moveTo>
                  <a:lnTo>
                    <a:pt x="0" y="2285"/>
                  </a:lnTo>
                  <a:lnTo>
                    <a:pt x="927" y="107975"/>
                  </a:lnTo>
                  <a:lnTo>
                    <a:pt x="262331" y="105702"/>
                  </a:lnTo>
                  <a:lnTo>
                    <a:pt x="325361" y="52755"/>
                  </a:lnTo>
                  <a:lnTo>
                    <a:pt x="261404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144000" y="2850339"/>
            <a:ext cx="1306830" cy="153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Niche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user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optimization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Simulate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specific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scenarios,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suggest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variants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new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groups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581900" y="8178022"/>
            <a:ext cx="1351280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0"/>
              </a:lnSpc>
            </a:pP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sustainability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893224" y="8188969"/>
            <a:ext cx="62420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0"/>
              </a:lnSpc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logistics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572962" y="8189135"/>
            <a:ext cx="226504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feedback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refinements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788374" y="5068788"/>
            <a:ext cx="1529715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300">
              <a:lnSpc>
                <a:spcPct val="109000"/>
              </a:lnSpc>
              <a:spcBef>
                <a:spcPts val="100"/>
              </a:spcBef>
            </a:pP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Production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quality assurance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inspect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products,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ID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defects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inconsistencies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accurately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scale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400028"/>
            <a:ext cx="3702685" cy="5716905"/>
          </a:xfrm>
          <a:prstGeom prst="rect">
            <a:avLst/>
          </a:prstGeom>
        </p:spPr>
        <p:txBody>
          <a:bodyPr vert="horz" wrap="square" lIns="0" tIns="42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75"/>
              </a:spcBef>
            </a:pPr>
            <a:r>
              <a:rPr sz="5750" spc="45" dirty="0">
                <a:solidFill>
                  <a:srgbClr val="92BBE6"/>
                </a:solidFill>
                <a:latin typeface="Microsoft Sans Serif"/>
                <a:cs typeface="Microsoft Sans Serif"/>
              </a:rPr>
              <a:t>4</a:t>
            </a:r>
            <a:endParaRPr sz="57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b="1" spc="-10" dirty="0">
                <a:solidFill>
                  <a:srgbClr val="92BBE6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12700" marR="1456690">
              <a:lnSpc>
                <a:spcPct val="100000"/>
              </a:lnSpc>
              <a:spcBef>
                <a:spcPts val="1010"/>
              </a:spcBef>
            </a:pP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Marketing </a:t>
            </a:r>
            <a:r>
              <a:rPr sz="38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Sales</a:t>
            </a:r>
            <a:endParaRPr sz="3800">
              <a:latin typeface="Microsoft Sans Serif"/>
              <a:cs typeface="Microsoft Sans Serif"/>
            </a:endParaRPr>
          </a:p>
          <a:p>
            <a:pPr marL="12700" marR="143510">
              <a:lnSpc>
                <a:spcPct val="109000"/>
              </a:lnSpc>
              <a:spcBef>
                <a:spcPts val="262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improves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planning,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effectiveness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throughout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marketing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sales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journey.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technology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gains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adoption,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cycles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marked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acceleration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channel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becoming</a:t>
            </a:r>
            <a:r>
              <a:rPr sz="1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available.</a:t>
            </a:r>
            <a:r>
              <a:rPr sz="1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Further,</a:t>
            </a:r>
            <a:r>
              <a:rPr sz="1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self-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channels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become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personalized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impactful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sales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staff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productivity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knowledge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focus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driving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engagements.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900" y="974594"/>
            <a:ext cx="855344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Manage </a:t>
            </a:r>
            <a:r>
              <a:rPr sz="1500" b="1" spc="-40" dirty="0">
                <a:solidFill>
                  <a:srgbClr val="2F78C4"/>
                </a:solidFill>
                <a:latin typeface="Arial"/>
                <a:cs typeface="Arial"/>
              </a:rPr>
              <a:t>Channels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336" y="2845494"/>
            <a:ext cx="68580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45" dirty="0">
                <a:solidFill>
                  <a:srgbClr val="2F78C4"/>
                </a:solidFill>
                <a:latin typeface="Arial"/>
                <a:cs typeface="Arial"/>
              </a:rPr>
              <a:t>Nurture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Leads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2100" y="2265224"/>
            <a:ext cx="202438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Content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production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digital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assets: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images,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alt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text,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copy,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translations,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scripts,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campaign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plans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61467" y="1263892"/>
            <a:ext cx="1847850" cy="889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User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testing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Scope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testing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sessions,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summarize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findings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suggest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improvements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87401" y="4291166"/>
            <a:ext cx="253365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Lead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capture</a:t>
            </a:r>
            <a:endParaRPr sz="1300">
              <a:latin typeface="Arial"/>
              <a:cs typeface="Arial"/>
            </a:endParaRPr>
          </a:p>
          <a:p>
            <a:pPr marL="12700" marR="30099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Conversational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capture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lead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identification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stage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rich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lead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information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immediate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</a:t>
            </a:r>
            <a:r>
              <a:rPr sz="1300" spc="1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7944" y="2527898"/>
            <a:ext cx="154432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Lead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nurturing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personalized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comms,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content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experiences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for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engagement</a:t>
            </a:r>
            <a:r>
              <a:rPr sz="1300" spc="229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nurturing</a:t>
            </a:r>
            <a:r>
              <a:rPr sz="1300" spc="2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leads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7579" y="3647276"/>
            <a:ext cx="196088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Sales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prioritization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best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activities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sales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craft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personalised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action</a:t>
            </a:r>
            <a:r>
              <a:rPr sz="1300" spc="2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plans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44063" y="5219523"/>
            <a:ext cx="235394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Sales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presentations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Generatively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compose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presentations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combine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sales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strategy,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standard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offerings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89779" y="7501866"/>
            <a:ext cx="188341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Customer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35" dirty="0">
                <a:solidFill>
                  <a:srgbClr val="000048"/>
                </a:solidFill>
                <a:latin typeface="Arial"/>
                <a:cs typeface="Arial"/>
              </a:rPr>
              <a:t>RFP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responses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Respond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automatically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best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89585" y="5707889"/>
            <a:ext cx="185229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Negotiation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closure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Assemble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contracts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statements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match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proposals,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MSAs,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standard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terms,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198600" y="7680195"/>
            <a:ext cx="901065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Negotiate </a:t>
            </a:r>
            <a:r>
              <a:rPr sz="1500" b="1" dirty="0">
                <a:solidFill>
                  <a:srgbClr val="2F78C4"/>
                </a:solidFill>
                <a:latin typeface="Arial"/>
                <a:cs typeface="Arial"/>
              </a:rPr>
              <a:t>and</a:t>
            </a:r>
            <a:r>
              <a:rPr sz="1500" b="1" spc="-6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55" dirty="0">
                <a:solidFill>
                  <a:srgbClr val="2F78C4"/>
                </a:solidFill>
                <a:latin typeface="Arial"/>
                <a:cs typeface="Arial"/>
              </a:rPr>
              <a:t>Close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9906" y="7284669"/>
            <a:ext cx="147447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100"/>
              </a:spcBef>
            </a:pP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Sales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effectiveness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sales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staff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latest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propositions,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messaging</a:t>
            </a:r>
            <a:r>
              <a:rPr sz="1300" spc="1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31366" y="5213556"/>
            <a:ext cx="123190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Manage </a:t>
            </a:r>
            <a:r>
              <a:rPr sz="1500" b="1" spc="-35" dirty="0">
                <a:solidFill>
                  <a:srgbClr val="2F78C4"/>
                </a:solidFill>
                <a:latin typeface="Arial"/>
                <a:cs typeface="Arial"/>
              </a:rPr>
              <a:t>Opportunities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80590" y="946197"/>
            <a:ext cx="205930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Software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development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software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1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campaign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elements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29190" y="1016002"/>
            <a:ext cx="7995920" cy="7332980"/>
            <a:chOff x="6429190" y="1016002"/>
            <a:chExt cx="7995920" cy="7332980"/>
          </a:xfrm>
        </p:grpSpPr>
        <p:sp>
          <p:nvSpPr>
            <p:cNvPr id="18" name="object 18"/>
            <p:cNvSpPr/>
            <p:nvPr/>
          </p:nvSpPr>
          <p:spPr>
            <a:xfrm>
              <a:off x="6552850" y="1709068"/>
              <a:ext cx="7773034" cy="5706745"/>
            </a:xfrm>
            <a:custGeom>
              <a:avLst/>
              <a:gdLst/>
              <a:ahLst/>
              <a:cxnLst/>
              <a:rect l="l" t="t" r="r" b="b"/>
              <a:pathLst>
                <a:path w="7773034" h="5706745">
                  <a:moveTo>
                    <a:pt x="13398" y="0"/>
                  </a:moveTo>
                  <a:lnTo>
                    <a:pt x="4513556" y="366864"/>
                  </a:lnTo>
                  <a:lnTo>
                    <a:pt x="6821874" y="637863"/>
                  </a:lnTo>
                  <a:lnTo>
                    <a:pt x="7665790" y="946839"/>
                  </a:lnTo>
                  <a:lnTo>
                    <a:pt x="7772742" y="1427632"/>
                  </a:lnTo>
                  <a:lnTo>
                    <a:pt x="7772091" y="1442188"/>
                  </a:lnTo>
                  <a:lnTo>
                    <a:pt x="7762437" y="1485922"/>
                  </a:lnTo>
                  <a:lnTo>
                    <a:pt x="7741520" y="1529749"/>
                  </a:lnTo>
                  <a:lnTo>
                    <a:pt x="7709716" y="1573666"/>
                  </a:lnTo>
                  <a:lnTo>
                    <a:pt x="7682648" y="1602992"/>
                  </a:lnTo>
                  <a:lnTo>
                    <a:pt x="7651018" y="1632354"/>
                  </a:lnTo>
                  <a:lnTo>
                    <a:pt x="7614935" y="1661750"/>
                  </a:lnTo>
                  <a:lnTo>
                    <a:pt x="7574512" y="1691181"/>
                  </a:lnTo>
                  <a:lnTo>
                    <a:pt x="7529857" y="1720644"/>
                  </a:lnTo>
                  <a:lnTo>
                    <a:pt x="7481083" y="1750139"/>
                  </a:lnTo>
                  <a:lnTo>
                    <a:pt x="7428300" y="1779663"/>
                  </a:lnTo>
                  <a:lnTo>
                    <a:pt x="7371618" y="1809215"/>
                  </a:lnTo>
                  <a:lnTo>
                    <a:pt x="7311147" y="1838795"/>
                  </a:lnTo>
                  <a:lnTo>
                    <a:pt x="7247000" y="1868401"/>
                  </a:lnTo>
                  <a:lnTo>
                    <a:pt x="7179286" y="1898031"/>
                  </a:lnTo>
                  <a:lnTo>
                    <a:pt x="7144126" y="1912855"/>
                  </a:lnTo>
                  <a:lnTo>
                    <a:pt x="7108116" y="1927684"/>
                  </a:lnTo>
                  <a:lnTo>
                    <a:pt x="7071269" y="1942519"/>
                  </a:lnTo>
                  <a:lnTo>
                    <a:pt x="7033600" y="1957360"/>
                  </a:lnTo>
                  <a:lnTo>
                    <a:pt x="6995123" y="1972205"/>
                  </a:lnTo>
                  <a:lnTo>
                    <a:pt x="6955850" y="1987055"/>
                  </a:lnTo>
                  <a:lnTo>
                    <a:pt x="6915797" y="2001911"/>
                  </a:lnTo>
                  <a:lnTo>
                    <a:pt x="6874976" y="2016771"/>
                  </a:lnTo>
                  <a:lnTo>
                    <a:pt x="6833402" y="2031635"/>
                  </a:lnTo>
                  <a:lnTo>
                    <a:pt x="6791088" y="2046504"/>
                  </a:lnTo>
                  <a:lnTo>
                    <a:pt x="6748049" y="2061377"/>
                  </a:lnTo>
                  <a:lnTo>
                    <a:pt x="6704298" y="2076253"/>
                  </a:lnTo>
                  <a:lnTo>
                    <a:pt x="6659849" y="2091134"/>
                  </a:lnTo>
                  <a:lnTo>
                    <a:pt x="6614716" y="2106018"/>
                  </a:lnTo>
                  <a:lnTo>
                    <a:pt x="6568912" y="2120906"/>
                  </a:lnTo>
                  <a:lnTo>
                    <a:pt x="6522452" y="2135797"/>
                  </a:lnTo>
                  <a:lnTo>
                    <a:pt x="6475350" y="2150692"/>
                  </a:lnTo>
                  <a:lnTo>
                    <a:pt x="6427618" y="2165589"/>
                  </a:lnTo>
                  <a:lnTo>
                    <a:pt x="6379271" y="2180489"/>
                  </a:lnTo>
                  <a:lnTo>
                    <a:pt x="6330323" y="2195392"/>
                  </a:lnTo>
                  <a:lnTo>
                    <a:pt x="6280788" y="2210297"/>
                  </a:lnTo>
                  <a:lnTo>
                    <a:pt x="6230680" y="2225205"/>
                  </a:lnTo>
                  <a:lnTo>
                    <a:pt x="6180011" y="2240115"/>
                  </a:lnTo>
                  <a:lnTo>
                    <a:pt x="6128797" y="2255027"/>
                  </a:lnTo>
                  <a:lnTo>
                    <a:pt x="6077051" y="2269941"/>
                  </a:lnTo>
                  <a:lnTo>
                    <a:pt x="6024786" y="2284856"/>
                  </a:lnTo>
                  <a:lnTo>
                    <a:pt x="5972018" y="2299773"/>
                  </a:lnTo>
                  <a:lnTo>
                    <a:pt x="5918758" y="2314691"/>
                  </a:lnTo>
                  <a:lnTo>
                    <a:pt x="5865022" y="2329611"/>
                  </a:lnTo>
                  <a:lnTo>
                    <a:pt x="5810824" y="2344531"/>
                  </a:lnTo>
                  <a:lnTo>
                    <a:pt x="5756176" y="2359453"/>
                  </a:lnTo>
                  <a:lnTo>
                    <a:pt x="5701093" y="2374375"/>
                  </a:lnTo>
                  <a:lnTo>
                    <a:pt x="5645588" y="2389297"/>
                  </a:lnTo>
                  <a:lnTo>
                    <a:pt x="5589676" y="2404220"/>
                  </a:lnTo>
                  <a:lnTo>
                    <a:pt x="5533371" y="2419143"/>
                  </a:lnTo>
                  <a:lnTo>
                    <a:pt x="5476685" y="2434066"/>
                  </a:lnTo>
                  <a:lnTo>
                    <a:pt x="5419634" y="2448989"/>
                  </a:lnTo>
                  <a:lnTo>
                    <a:pt x="5362230" y="2463912"/>
                  </a:lnTo>
                  <a:lnTo>
                    <a:pt x="5304488" y="2478834"/>
                  </a:lnTo>
                  <a:lnTo>
                    <a:pt x="5246421" y="2493756"/>
                  </a:lnTo>
                  <a:lnTo>
                    <a:pt x="5188044" y="2508677"/>
                  </a:lnTo>
                  <a:lnTo>
                    <a:pt x="5129370" y="2523597"/>
                  </a:lnTo>
                  <a:lnTo>
                    <a:pt x="5070413" y="2538515"/>
                  </a:lnTo>
                  <a:lnTo>
                    <a:pt x="5011186" y="2553433"/>
                  </a:lnTo>
                  <a:lnTo>
                    <a:pt x="4951704" y="2568349"/>
                  </a:lnTo>
                  <a:lnTo>
                    <a:pt x="4891981" y="2583263"/>
                  </a:lnTo>
                  <a:lnTo>
                    <a:pt x="4832030" y="2598176"/>
                  </a:lnTo>
                  <a:lnTo>
                    <a:pt x="4771865" y="2613087"/>
                  </a:lnTo>
                  <a:lnTo>
                    <a:pt x="4711500" y="2627995"/>
                  </a:lnTo>
                  <a:lnTo>
                    <a:pt x="4650949" y="2642901"/>
                  </a:lnTo>
                  <a:lnTo>
                    <a:pt x="4590225" y="2657805"/>
                  </a:lnTo>
                  <a:lnTo>
                    <a:pt x="4529343" y="2672707"/>
                  </a:lnTo>
                  <a:lnTo>
                    <a:pt x="4468317" y="2687605"/>
                  </a:lnTo>
                  <a:lnTo>
                    <a:pt x="4407159" y="2702501"/>
                  </a:lnTo>
                  <a:lnTo>
                    <a:pt x="4345884" y="2717393"/>
                  </a:lnTo>
                  <a:lnTo>
                    <a:pt x="4284506" y="2732282"/>
                  </a:lnTo>
                  <a:lnTo>
                    <a:pt x="4223039" y="2747168"/>
                  </a:lnTo>
                  <a:lnTo>
                    <a:pt x="4161496" y="2762050"/>
                  </a:lnTo>
                  <a:lnTo>
                    <a:pt x="4099892" y="2776928"/>
                  </a:lnTo>
                  <a:lnTo>
                    <a:pt x="4038239" y="2791803"/>
                  </a:lnTo>
                  <a:lnTo>
                    <a:pt x="3976553" y="2806673"/>
                  </a:lnTo>
                  <a:lnTo>
                    <a:pt x="3914846" y="2821539"/>
                  </a:lnTo>
                  <a:lnTo>
                    <a:pt x="3853133" y="2836401"/>
                  </a:lnTo>
                  <a:lnTo>
                    <a:pt x="3791428" y="2851258"/>
                  </a:lnTo>
                  <a:lnTo>
                    <a:pt x="3729743" y="2866110"/>
                  </a:lnTo>
                  <a:lnTo>
                    <a:pt x="3668094" y="2880958"/>
                  </a:lnTo>
                  <a:lnTo>
                    <a:pt x="3606494" y="2895800"/>
                  </a:lnTo>
                  <a:lnTo>
                    <a:pt x="3544956" y="2910637"/>
                  </a:lnTo>
                  <a:lnTo>
                    <a:pt x="3483495" y="2925469"/>
                  </a:lnTo>
                  <a:lnTo>
                    <a:pt x="3422125" y="2940295"/>
                  </a:lnTo>
                  <a:lnTo>
                    <a:pt x="3360859" y="2955115"/>
                  </a:lnTo>
                  <a:lnTo>
                    <a:pt x="3299711" y="2969930"/>
                  </a:lnTo>
                  <a:lnTo>
                    <a:pt x="3238695" y="2984738"/>
                  </a:lnTo>
                  <a:lnTo>
                    <a:pt x="3177824" y="2999540"/>
                  </a:lnTo>
                  <a:lnTo>
                    <a:pt x="3117114" y="3014336"/>
                  </a:lnTo>
                  <a:lnTo>
                    <a:pt x="3056576" y="3029125"/>
                  </a:lnTo>
                  <a:lnTo>
                    <a:pt x="2996226" y="3043907"/>
                  </a:lnTo>
                  <a:lnTo>
                    <a:pt x="2936078" y="3058683"/>
                  </a:lnTo>
                  <a:lnTo>
                    <a:pt x="2876144" y="3073451"/>
                  </a:lnTo>
                  <a:lnTo>
                    <a:pt x="2816438" y="3088213"/>
                  </a:lnTo>
                  <a:lnTo>
                    <a:pt x="2756976" y="3102967"/>
                  </a:lnTo>
                  <a:lnTo>
                    <a:pt x="2697770" y="3117713"/>
                  </a:lnTo>
                  <a:lnTo>
                    <a:pt x="2638834" y="3132451"/>
                  </a:lnTo>
                  <a:lnTo>
                    <a:pt x="2580182" y="3147182"/>
                  </a:lnTo>
                  <a:lnTo>
                    <a:pt x="2521828" y="3161905"/>
                  </a:lnTo>
                  <a:lnTo>
                    <a:pt x="2463786" y="3176619"/>
                  </a:lnTo>
                  <a:lnTo>
                    <a:pt x="2406070" y="3191325"/>
                  </a:lnTo>
                  <a:lnTo>
                    <a:pt x="2348693" y="3206023"/>
                  </a:lnTo>
                  <a:lnTo>
                    <a:pt x="2291669" y="3220712"/>
                  </a:lnTo>
                  <a:lnTo>
                    <a:pt x="2235012" y="3235392"/>
                  </a:lnTo>
                  <a:lnTo>
                    <a:pt x="2178736" y="3250062"/>
                  </a:lnTo>
                  <a:lnTo>
                    <a:pt x="2122855" y="3264724"/>
                  </a:lnTo>
                  <a:lnTo>
                    <a:pt x="2067383" y="3279376"/>
                  </a:lnTo>
                  <a:lnTo>
                    <a:pt x="2012333" y="3294019"/>
                  </a:lnTo>
                  <a:lnTo>
                    <a:pt x="1957719" y="3308652"/>
                  </a:lnTo>
                  <a:lnTo>
                    <a:pt x="1903555" y="3323275"/>
                  </a:lnTo>
                  <a:lnTo>
                    <a:pt x="1849856" y="3337889"/>
                  </a:lnTo>
                  <a:lnTo>
                    <a:pt x="1796634" y="3352492"/>
                  </a:lnTo>
                  <a:lnTo>
                    <a:pt x="1743903" y="3367084"/>
                  </a:lnTo>
                  <a:lnTo>
                    <a:pt x="1691678" y="3381666"/>
                  </a:lnTo>
                  <a:lnTo>
                    <a:pt x="1639973" y="3396238"/>
                  </a:lnTo>
                  <a:lnTo>
                    <a:pt x="1588800" y="3410798"/>
                  </a:lnTo>
                  <a:lnTo>
                    <a:pt x="1538174" y="3425348"/>
                  </a:lnTo>
                  <a:lnTo>
                    <a:pt x="1488110" y="3439886"/>
                  </a:lnTo>
                  <a:lnTo>
                    <a:pt x="1438619" y="3454413"/>
                  </a:lnTo>
                  <a:lnTo>
                    <a:pt x="1389717" y="3468929"/>
                  </a:lnTo>
                  <a:lnTo>
                    <a:pt x="1341418" y="3483432"/>
                  </a:lnTo>
                  <a:lnTo>
                    <a:pt x="1293734" y="3497924"/>
                  </a:lnTo>
                  <a:lnTo>
                    <a:pt x="1246680" y="3512404"/>
                  </a:lnTo>
                  <a:lnTo>
                    <a:pt x="1200270" y="3526872"/>
                  </a:lnTo>
                  <a:lnTo>
                    <a:pt x="1154518" y="3541328"/>
                  </a:lnTo>
                  <a:lnTo>
                    <a:pt x="1109437" y="3555770"/>
                  </a:lnTo>
                  <a:lnTo>
                    <a:pt x="1065041" y="3570201"/>
                  </a:lnTo>
                  <a:lnTo>
                    <a:pt x="1021345" y="3584618"/>
                  </a:lnTo>
                  <a:lnTo>
                    <a:pt x="978361" y="3599023"/>
                  </a:lnTo>
                  <a:lnTo>
                    <a:pt x="936104" y="3613414"/>
                  </a:lnTo>
                  <a:lnTo>
                    <a:pt x="894587" y="3627792"/>
                  </a:lnTo>
                  <a:lnTo>
                    <a:pt x="853825" y="3642156"/>
                  </a:lnTo>
                  <a:lnTo>
                    <a:pt x="813832" y="3656507"/>
                  </a:lnTo>
                  <a:lnTo>
                    <a:pt x="774620" y="3670844"/>
                  </a:lnTo>
                  <a:lnTo>
                    <a:pt x="736204" y="3685167"/>
                  </a:lnTo>
                  <a:lnTo>
                    <a:pt x="698598" y="3699476"/>
                  </a:lnTo>
                  <a:lnTo>
                    <a:pt x="661816" y="3713770"/>
                  </a:lnTo>
                  <a:lnTo>
                    <a:pt x="625871" y="3728050"/>
                  </a:lnTo>
                  <a:lnTo>
                    <a:pt x="556548" y="3756566"/>
                  </a:lnTo>
                  <a:lnTo>
                    <a:pt x="490741" y="3785022"/>
                  </a:lnTo>
                  <a:lnTo>
                    <a:pt x="428560" y="3813417"/>
                  </a:lnTo>
                  <a:lnTo>
                    <a:pt x="370116" y="3841749"/>
                  </a:lnTo>
                  <a:lnTo>
                    <a:pt x="315520" y="3870017"/>
                  </a:lnTo>
                  <a:lnTo>
                    <a:pt x="264882" y="3898220"/>
                  </a:lnTo>
                  <a:lnTo>
                    <a:pt x="218313" y="3926357"/>
                  </a:lnTo>
                  <a:lnTo>
                    <a:pt x="175923" y="3954426"/>
                  </a:lnTo>
                  <a:lnTo>
                    <a:pt x="137824" y="3982425"/>
                  </a:lnTo>
                  <a:lnTo>
                    <a:pt x="104126" y="4010355"/>
                  </a:lnTo>
                  <a:lnTo>
                    <a:pt x="74939" y="4038212"/>
                  </a:lnTo>
                  <a:lnTo>
                    <a:pt x="39859" y="4079860"/>
                  </a:lnTo>
                  <a:lnTo>
                    <a:pt x="15554" y="4121340"/>
                  </a:lnTo>
                  <a:lnTo>
                    <a:pt x="2395" y="4162646"/>
                  </a:lnTo>
                  <a:lnTo>
                    <a:pt x="0" y="4190085"/>
                  </a:lnTo>
                  <a:lnTo>
                    <a:pt x="806" y="4202381"/>
                  </a:lnTo>
                  <a:lnTo>
                    <a:pt x="11700" y="4239461"/>
                  </a:lnTo>
                  <a:lnTo>
                    <a:pt x="34968" y="4276803"/>
                  </a:lnTo>
                  <a:lnTo>
                    <a:pt x="70181" y="4314370"/>
                  </a:lnTo>
                  <a:lnTo>
                    <a:pt x="100081" y="4339523"/>
                  </a:lnTo>
                  <a:lnTo>
                    <a:pt x="134972" y="4364751"/>
                  </a:lnTo>
                  <a:lnTo>
                    <a:pt x="174726" y="4390043"/>
                  </a:lnTo>
                  <a:lnTo>
                    <a:pt x="219217" y="4415388"/>
                  </a:lnTo>
                  <a:lnTo>
                    <a:pt x="268317" y="4440777"/>
                  </a:lnTo>
                  <a:lnTo>
                    <a:pt x="321899" y="4466198"/>
                  </a:lnTo>
                  <a:lnTo>
                    <a:pt x="379835" y="4491641"/>
                  </a:lnTo>
                  <a:lnTo>
                    <a:pt x="442000" y="4517096"/>
                  </a:lnTo>
                  <a:lnTo>
                    <a:pt x="508264" y="4542553"/>
                  </a:lnTo>
                  <a:lnTo>
                    <a:pt x="578501" y="4568000"/>
                  </a:lnTo>
                  <a:lnTo>
                    <a:pt x="615069" y="4580717"/>
                  </a:lnTo>
                  <a:lnTo>
                    <a:pt x="652584" y="4593428"/>
                  </a:lnTo>
                  <a:lnTo>
                    <a:pt x="691027" y="4606132"/>
                  </a:lnTo>
                  <a:lnTo>
                    <a:pt x="730385" y="4618826"/>
                  </a:lnTo>
                  <a:lnTo>
                    <a:pt x="770640" y="4631511"/>
                  </a:lnTo>
                  <a:lnTo>
                    <a:pt x="811777" y="4644184"/>
                  </a:lnTo>
                  <a:lnTo>
                    <a:pt x="853780" y="4656845"/>
                  </a:lnTo>
                  <a:lnTo>
                    <a:pt x="896633" y="4669491"/>
                  </a:lnTo>
                  <a:lnTo>
                    <a:pt x="940320" y="4682123"/>
                  </a:lnTo>
                  <a:lnTo>
                    <a:pt x="984826" y="4694737"/>
                  </a:lnTo>
                  <a:lnTo>
                    <a:pt x="1030134" y="4707334"/>
                  </a:lnTo>
                  <a:lnTo>
                    <a:pt x="1076228" y="4719912"/>
                  </a:lnTo>
                  <a:lnTo>
                    <a:pt x="1123093" y="4732469"/>
                  </a:lnTo>
                  <a:lnTo>
                    <a:pt x="1170713" y="4745004"/>
                  </a:lnTo>
                  <a:lnTo>
                    <a:pt x="1219071" y="4757516"/>
                  </a:lnTo>
                  <a:lnTo>
                    <a:pt x="1268152" y="4770004"/>
                  </a:lnTo>
                  <a:lnTo>
                    <a:pt x="1317940" y="4782466"/>
                  </a:lnTo>
                  <a:lnTo>
                    <a:pt x="1368419" y="4794901"/>
                  </a:lnTo>
                  <a:lnTo>
                    <a:pt x="1419573" y="4807307"/>
                  </a:lnTo>
                  <a:lnTo>
                    <a:pt x="1471386" y="4819684"/>
                  </a:lnTo>
                  <a:lnTo>
                    <a:pt x="1523842" y="4832030"/>
                  </a:lnTo>
                  <a:lnTo>
                    <a:pt x="1576926" y="4844344"/>
                  </a:lnTo>
                  <a:lnTo>
                    <a:pt x="1630622" y="4856624"/>
                  </a:lnTo>
                  <a:lnTo>
                    <a:pt x="1684912" y="4868869"/>
                  </a:lnTo>
                  <a:lnTo>
                    <a:pt x="1739783" y="4881079"/>
                  </a:lnTo>
                  <a:lnTo>
                    <a:pt x="1795217" y="4893250"/>
                  </a:lnTo>
                  <a:lnTo>
                    <a:pt x="1851199" y="4905383"/>
                  </a:lnTo>
                  <a:lnTo>
                    <a:pt x="1907714" y="4917476"/>
                  </a:lnTo>
                  <a:lnTo>
                    <a:pt x="1964744" y="4929528"/>
                  </a:lnTo>
                  <a:lnTo>
                    <a:pt x="2022274" y="4941537"/>
                  </a:lnTo>
                  <a:lnTo>
                    <a:pt x="2080288" y="4953502"/>
                  </a:lnTo>
                  <a:lnTo>
                    <a:pt x="2138771" y="4965421"/>
                  </a:lnTo>
                  <a:lnTo>
                    <a:pt x="2197706" y="4977294"/>
                  </a:lnTo>
                  <a:lnTo>
                    <a:pt x="2257078" y="4989119"/>
                  </a:lnTo>
                  <a:lnTo>
                    <a:pt x="2316870" y="5000895"/>
                  </a:lnTo>
                  <a:lnTo>
                    <a:pt x="2377067" y="5012621"/>
                  </a:lnTo>
                  <a:lnTo>
                    <a:pt x="2437653" y="5024294"/>
                  </a:lnTo>
                  <a:lnTo>
                    <a:pt x="2498611" y="5035915"/>
                  </a:lnTo>
                  <a:lnTo>
                    <a:pt x="2559927" y="5047481"/>
                  </a:lnTo>
                  <a:lnTo>
                    <a:pt x="2621583" y="5058991"/>
                  </a:lnTo>
                  <a:lnTo>
                    <a:pt x="2683565" y="5070444"/>
                  </a:lnTo>
                  <a:lnTo>
                    <a:pt x="2745856" y="5081839"/>
                  </a:lnTo>
                  <a:lnTo>
                    <a:pt x="2808440" y="5093175"/>
                  </a:lnTo>
                  <a:lnTo>
                    <a:pt x="2871302" y="5104449"/>
                  </a:lnTo>
                  <a:lnTo>
                    <a:pt x="2934425" y="5115662"/>
                  </a:lnTo>
                  <a:lnTo>
                    <a:pt x="2997794" y="5126810"/>
                  </a:lnTo>
                  <a:lnTo>
                    <a:pt x="3061393" y="5137894"/>
                  </a:lnTo>
                  <a:lnTo>
                    <a:pt x="3125205" y="5148912"/>
                  </a:lnTo>
                  <a:lnTo>
                    <a:pt x="3189216" y="5159862"/>
                  </a:lnTo>
                  <a:lnTo>
                    <a:pt x="3253408" y="5170744"/>
                  </a:lnTo>
                  <a:lnTo>
                    <a:pt x="3317766" y="5181555"/>
                  </a:lnTo>
                  <a:lnTo>
                    <a:pt x="3382275" y="5192295"/>
                  </a:lnTo>
                  <a:lnTo>
                    <a:pt x="3446918" y="5202962"/>
                  </a:lnTo>
                  <a:lnTo>
                    <a:pt x="3511679" y="5213556"/>
                  </a:lnTo>
                  <a:lnTo>
                    <a:pt x="3576542" y="5224074"/>
                  </a:lnTo>
                  <a:lnTo>
                    <a:pt x="3641493" y="5234516"/>
                  </a:lnTo>
                  <a:lnTo>
                    <a:pt x="3706513" y="5244879"/>
                  </a:lnTo>
                  <a:lnTo>
                    <a:pt x="3771589" y="5255164"/>
                  </a:lnTo>
                  <a:lnTo>
                    <a:pt x="3836703" y="5265368"/>
                  </a:lnTo>
                  <a:lnTo>
                    <a:pt x="3901841" y="5275490"/>
                  </a:lnTo>
                  <a:lnTo>
                    <a:pt x="3966985" y="5285529"/>
                  </a:lnTo>
                  <a:lnTo>
                    <a:pt x="4032120" y="5295484"/>
                  </a:lnTo>
                  <a:lnTo>
                    <a:pt x="4097231" y="5305353"/>
                  </a:lnTo>
                  <a:lnTo>
                    <a:pt x="4162301" y="5315135"/>
                  </a:lnTo>
                  <a:lnTo>
                    <a:pt x="4227314" y="5324829"/>
                  </a:lnTo>
                  <a:lnTo>
                    <a:pt x="4292255" y="5334433"/>
                  </a:lnTo>
                  <a:lnTo>
                    <a:pt x="4357108" y="5343946"/>
                  </a:lnTo>
                  <a:lnTo>
                    <a:pt x="4421856" y="5353367"/>
                  </a:lnTo>
                  <a:lnTo>
                    <a:pt x="4486484" y="5362695"/>
                  </a:lnTo>
                  <a:lnTo>
                    <a:pt x="4550975" y="5371927"/>
                  </a:lnTo>
                  <a:lnTo>
                    <a:pt x="4615315" y="5381064"/>
                  </a:lnTo>
                  <a:lnTo>
                    <a:pt x="4679487" y="5390103"/>
                  </a:lnTo>
                  <a:lnTo>
                    <a:pt x="4743474" y="5399043"/>
                  </a:lnTo>
                  <a:lnTo>
                    <a:pt x="4807262" y="5407883"/>
                  </a:lnTo>
                  <a:lnTo>
                    <a:pt x="4870835" y="5416622"/>
                  </a:lnTo>
                  <a:lnTo>
                    <a:pt x="4934176" y="5425258"/>
                  </a:lnTo>
                  <a:lnTo>
                    <a:pt x="4997269" y="5433791"/>
                  </a:lnTo>
                  <a:lnTo>
                    <a:pt x="5060099" y="5442218"/>
                  </a:lnTo>
                  <a:lnTo>
                    <a:pt x="5122650" y="5450538"/>
                  </a:lnTo>
                  <a:lnTo>
                    <a:pt x="5184905" y="5458751"/>
                  </a:lnTo>
                  <a:lnTo>
                    <a:pt x="5246849" y="5466854"/>
                  </a:lnTo>
                  <a:lnTo>
                    <a:pt x="5308467" y="5474847"/>
                  </a:lnTo>
                  <a:lnTo>
                    <a:pt x="5369741" y="5482728"/>
                  </a:lnTo>
                  <a:lnTo>
                    <a:pt x="5430656" y="5490496"/>
                  </a:lnTo>
                  <a:lnTo>
                    <a:pt x="5491197" y="5498150"/>
                  </a:lnTo>
                  <a:lnTo>
                    <a:pt x="5551347" y="5505688"/>
                  </a:lnTo>
                  <a:lnTo>
                    <a:pt x="5611091" y="5513109"/>
                  </a:lnTo>
                  <a:lnTo>
                    <a:pt x="5670412" y="5520411"/>
                  </a:lnTo>
                  <a:lnTo>
                    <a:pt x="5729295" y="5527594"/>
                  </a:lnTo>
                  <a:lnTo>
                    <a:pt x="5787723" y="5534657"/>
                  </a:lnTo>
                  <a:lnTo>
                    <a:pt x="5845681" y="5541597"/>
                  </a:lnTo>
                  <a:lnTo>
                    <a:pt x="5903154" y="5548413"/>
                  </a:lnTo>
                  <a:lnTo>
                    <a:pt x="5960124" y="5555105"/>
                  </a:lnTo>
                  <a:lnTo>
                    <a:pt x="6016576" y="5561670"/>
                  </a:lnTo>
                  <a:lnTo>
                    <a:pt x="6072495" y="5568108"/>
                  </a:lnTo>
                  <a:lnTo>
                    <a:pt x="6127864" y="5574417"/>
                  </a:lnTo>
                  <a:lnTo>
                    <a:pt x="6182667" y="5580597"/>
                  </a:lnTo>
                  <a:lnTo>
                    <a:pt x="6236888" y="5586645"/>
                  </a:lnTo>
                  <a:lnTo>
                    <a:pt x="6290513" y="5592560"/>
                  </a:lnTo>
                  <a:lnTo>
                    <a:pt x="6343523" y="5598341"/>
                  </a:lnTo>
                  <a:lnTo>
                    <a:pt x="6395905" y="5603987"/>
                  </a:lnTo>
                  <a:lnTo>
                    <a:pt x="6447642" y="5609497"/>
                  </a:lnTo>
                  <a:lnTo>
                    <a:pt x="6498717" y="5614869"/>
                  </a:lnTo>
                  <a:lnTo>
                    <a:pt x="6549115" y="5620101"/>
                  </a:lnTo>
                  <a:lnTo>
                    <a:pt x="6598821" y="5625193"/>
                  </a:lnTo>
                  <a:lnTo>
                    <a:pt x="6647818" y="5630144"/>
                  </a:lnTo>
                  <a:lnTo>
                    <a:pt x="6696090" y="5634951"/>
                  </a:lnTo>
                  <a:lnTo>
                    <a:pt x="6743621" y="5639614"/>
                  </a:lnTo>
                  <a:lnTo>
                    <a:pt x="6790396" y="5644131"/>
                  </a:lnTo>
                  <a:lnTo>
                    <a:pt x="6836399" y="5648501"/>
                  </a:lnTo>
                  <a:lnTo>
                    <a:pt x="6881613" y="5652723"/>
                  </a:lnTo>
                  <a:lnTo>
                    <a:pt x="6926023" y="5656795"/>
                  </a:lnTo>
                  <a:lnTo>
                    <a:pt x="6969613" y="5660717"/>
                  </a:lnTo>
                  <a:lnTo>
                    <a:pt x="7012367" y="5664486"/>
                  </a:lnTo>
                  <a:lnTo>
                    <a:pt x="7054269" y="5668101"/>
                  </a:lnTo>
                  <a:lnTo>
                    <a:pt x="7095303" y="5671562"/>
                  </a:lnTo>
                  <a:lnTo>
                    <a:pt x="7135454" y="5674867"/>
                  </a:lnTo>
                  <a:lnTo>
                    <a:pt x="7174704" y="5678014"/>
                  </a:lnTo>
                  <a:lnTo>
                    <a:pt x="7213040" y="5681003"/>
                  </a:lnTo>
                  <a:lnTo>
                    <a:pt x="7286900" y="5686499"/>
                  </a:lnTo>
                  <a:lnTo>
                    <a:pt x="7356906" y="5691344"/>
                  </a:lnTo>
                  <a:lnTo>
                    <a:pt x="7422933" y="5695529"/>
                  </a:lnTo>
                  <a:lnTo>
                    <a:pt x="7484852" y="5699042"/>
                  </a:lnTo>
                  <a:lnTo>
                    <a:pt x="7542536" y="5701873"/>
                  </a:lnTo>
                  <a:lnTo>
                    <a:pt x="7595857" y="5704012"/>
                  </a:lnTo>
                  <a:lnTo>
                    <a:pt x="7644690" y="5705448"/>
                  </a:lnTo>
                  <a:lnTo>
                    <a:pt x="7688906" y="5706171"/>
                  </a:lnTo>
                  <a:lnTo>
                    <a:pt x="7709242" y="5706262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82457" y="1861235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0"/>
                  </a:moveTo>
                  <a:lnTo>
                    <a:pt x="0" y="1463217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66645" y="4020235"/>
              <a:ext cx="0" cy="1350645"/>
            </a:xfrm>
            <a:custGeom>
              <a:avLst/>
              <a:gdLst/>
              <a:ahLst/>
              <a:cxnLst/>
              <a:rect l="l" t="t" r="r" b="b"/>
              <a:pathLst>
                <a:path h="1350645">
                  <a:moveTo>
                    <a:pt x="0" y="0"/>
                  </a:moveTo>
                  <a:lnTo>
                    <a:pt x="0" y="1350568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9257" y="6496731"/>
              <a:ext cx="0" cy="1847214"/>
            </a:xfrm>
            <a:custGeom>
              <a:avLst/>
              <a:gdLst/>
              <a:ahLst/>
              <a:cxnLst/>
              <a:rect l="l" t="t" r="r" b="b"/>
              <a:pathLst>
                <a:path h="1847215">
                  <a:moveTo>
                    <a:pt x="0" y="0"/>
                  </a:moveTo>
                  <a:lnTo>
                    <a:pt x="0" y="18471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69092" y="7136909"/>
              <a:ext cx="0" cy="1211580"/>
            </a:xfrm>
            <a:custGeom>
              <a:avLst/>
              <a:gdLst/>
              <a:ahLst/>
              <a:cxnLst/>
              <a:rect l="l" t="t" r="r" b="b"/>
              <a:pathLst>
                <a:path h="1211579">
                  <a:moveTo>
                    <a:pt x="0" y="0"/>
                  </a:moveTo>
                  <a:lnTo>
                    <a:pt x="0" y="1211579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6289" y="1016002"/>
              <a:ext cx="0" cy="1054100"/>
            </a:xfrm>
            <a:custGeom>
              <a:avLst/>
              <a:gdLst/>
              <a:ahLst/>
              <a:cxnLst/>
              <a:rect l="l" t="t" r="r" b="b"/>
              <a:pathLst>
                <a:path h="1054100">
                  <a:moveTo>
                    <a:pt x="0" y="0"/>
                  </a:moveTo>
                  <a:lnTo>
                    <a:pt x="0" y="105410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740759" y="1323686"/>
              <a:ext cx="0" cy="1273175"/>
            </a:xfrm>
            <a:custGeom>
              <a:avLst/>
              <a:gdLst/>
              <a:ahLst/>
              <a:cxnLst/>
              <a:rect l="l" t="t" r="r" b="b"/>
              <a:pathLst>
                <a:path h="1273175">
                  <a:moveTo>
                    <a:pt x="0" y="0"/>
                  </a:moveTo>
                  <a:lnTo>
                    <a:pt x="0" y="127297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86484" y="2616200"/>
              <a:ext cx="0" cy="1927225"/>
            </a:xfrm>
            <a:custGeom>
              <a:avLst/>
              <a:gdLst/>
              <a:ahLst/>
              <a:cxnLst/>
              <a:rect l="l" t="t" r="r" b="b"/>
              <a:pathLst>
                <a:path h="1927225">
                  <a:moveTo>
                    <a:pt x="0" y="0"/>
                  </a:moveTo>
                  <a:lnTo>
                    <a:pt x="0" y="192660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71465" y="5788078"/>
              <a:ext cx="0" cy="1470025"/>
            </a:xfrm>
            <a:custGeom>
              <a:avLst/>
              <a:gdLst/>
              <a:ahLst/>
              <a:cxnLst/>
              <a:rect l="l" t="t" r="r" b="b"/>
              <a:pathLst>
                <a:path h="1470025">
                  <a:moveTo>
                    <a:pt x="0" y="0"/>
                  </a:moveTo>
                  <a:lnTo>
                    <a:pt x="0" y="146940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36892" y="3721097"/>
              <a:ext cx="0" cy="1670685"/>
            </a:xfrm>
            <a:custGeom>
              <a:avLst/>
              <a:gdLst/>
              <a:ahLst/>
              <a:cxnLst/>
              <a:rect l="l" t="t" r="r" b="b"/>
              <a:pathLst>
                <a:path h="1670685">
                  <a:moveTo>
                    <a:pt x="0" y="0"/>
                  </a:moveTo>
                  <a:lnTo>
                    <a:pt x="0" y="1670316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12807" y="5295899"/>
              <a:ext cx="0" cy="1485900"/>
            </a:xfrm>
            <a:custGeom>
              <a:avLst/>
              <a:gdLst/>
              <a:ahLst/>
              <a:cxnLst/>
              <a:rect l="l" t="t" r="r" b="b"/>
              <a:pathLst>
                <a:path h="1485900">
                  <a:moveTo>
                    <a:pt x="0" y="0"/>
                  </a:moveTo>
                  <a:lnTo>
                    <a:pt x="0" y="1485887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7207" y="1728129"/>
              <a:ext cx="190500" cy="1905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1040" y="1955800"/>
              <a:ext cx="190500" cy="1905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5509" y="2406153"/>
              <a:ext cx="190500" cy="190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1394" y="3937000"/>
              <a:ext cx="190500" cy="1905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1233" y="4447548"/>
              <a:ext cx="190500" cy="190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1642" y="5275553"/>
              <a:ext cx="190500" cy="1905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007" y="6324599"/>
              <a:ext cx="190500" cy="1905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7557" y="6686530"/>
              <a:ext cx="190500" cy="1905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3842" y="6956995"/>
              <a:ext cx="190500" cy="1905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215" y="7221122"/>
              <a:ext cx="190500" cy="1905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156791" y="728461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56791" y="728461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8894" y="1655315"/>
              <a:ext cx="327660" cy="119380"/>
            </a:xfrm>
            <a:custGeom>
              <a:avLst/>
              <a:gdLst/>
              <a:ahLst/>
              <a:cxnLst/>
              <a:rect l="l" t="t" r="r" b="b"/>
              <a:pathLst>
                <a:path w="327659" h="119380">
                  <a:moveTo>
                    <a:pt x="5537" y="0"/>
                  </a:moveTo>
                  <a:lnTo>
                    <a:pt x="0" y="105562"/>
                  </a:lnTo>
                  <a:lnTo>
                    <a:pt x="261061" y="119240"/>
                  </a:lnTo>
                  <a:lnTo>
                    <a:pt x="327215" y="70231"/>
                  </a:lnTo>
                  <a:lnTo>
                    <a:pt x="266598" y="13677"/>
                  </a:lnTo>
                  <a:lnTo>
                    <a:pt x="5537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699906" y="8180171"/>
            <a:ext cx="53403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0"/>
              </a:lnSpc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tactics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089779" y="8181417"/>
            <a:ext cx="2042160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answers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tailored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400028"/>
            <a:ext cx="3723004" cy="5932805"/>
          </a:xfrm>
          <a:prstGeom prst="rect">
            <a:avLst/>
          </a:prstGeom>
        </p:spPr>
        <p:txBody>
          <a:bodyPr vert="horz" wrap="square" lIns="0" tIns="42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75"/>
              </a:spcBef>
            </a:pPr>
            <a:r>
              <a:rPr sz="5750" spc="-50" dirty="0">
                <a:solidFill>
                  <a:srgbClr val="92BBE6"/>
                </a:solidFill>
                <a:latin typeface="Microsoft Sans Serif"/>
                <a:cs typeface="Microsoft Sans Serif"/>
              </a:rPr>
              <a:t>5</a:t>
            </a:r>
            <a:endParaRPr sz="57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b="1" spc="-10" dirty="0">
                <a:solidFill>
                  <a:srgbClr val="92BBE6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12700" marR="2067560">
              <a:lnSpc>
                <a:spcPct val="100000"/>
              </a:lnSpc>
              <a:spcBef>
                <a:spcPts val="1010"/>
              </a:spcBef>
            </a:pPr>
            <a:r>
              <a:rPr sz="3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Expert Advisor</a:t>
            </a:r>
            <a:endParaRPr sz="3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  <a:spcBef>
                <a:spcPts val="262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streamlines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accelerates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provisioning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expert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advice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benefit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end-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businesses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alike.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many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scenarios,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capacity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self-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expert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guidance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directly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users.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complexity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safety-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critical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environments,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facilitate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many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stages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without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acting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a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fully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autonomous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way.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AI-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driven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pre-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post-processing,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experts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effectively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utilize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focus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highest-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3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most-critical</a:t>
            </a:r>
            <a:r>
              <a:rPr sz="13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scenarios.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9166" y="1431435"/>
            <a:ext cx="885825" cy="6858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40" dirty="0">
                <a:solidFill>
                  <a:srgbClr val="2F78C4"/>
                </a:solidFill>
                <a:latin typeface="Arial"/>
                <a:cs typeface="Arial"/>
              </a:rPr>
              <a:t>Customer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Requests Service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76358" y="2591389"/>
            <a:ext cx="104902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Collect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Information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23700" y="1162097"/>
            <a:ext cx="2038985" cy="889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Triage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urgency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importance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request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prioritize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30251" y="3931980"/>
            <a:ext cx="200533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Information</a:t>
            </a:r>
            <a:r>
              <a:rPr sz="1300" b="1" spc="-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extraction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unstructured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sources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extract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information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3906" y="2616464"/>
            <a:ext cx="159448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7160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Initial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 data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capture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Address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conversational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experience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gather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necessary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7630" y="3188535"/>
            <a:ext cx="1856739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Collection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management</a:t>
            </a:r>
            <a:endParaRPr sz="1300">
              <a:latin typeface="Arial"/>
              <a:cs typeface="Arial"/>
            </a:endParaRPr>
          </a:p>
          <a:p>
            <a:pPr marL="12700" marR="393065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Chase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participants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missing</a:t>
            </a:r>
            <a:endParaRPr sz="1300">
              <a:latin typeface="Microsoft Sans Serif"/>
              <a:cs typeface="Microsoft Sans Serif"/>
            </a:endParaRPr>
          </a:p>
          <a:p>
            <a:pPr marL="12700" marR="40640">
              <a:lnSpc>
                <a:spcPct val="109000"/>
              </a:lnSpc>
            </a:pP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information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correct errors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77287" y="5062751"/>
            <a:ext cx="177228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Recommendation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Apply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standard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policies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procedures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endParaRPr sz="1300">
              <a:latin typeface="Microsoft Sans Serif"/>
              <a:cs typeface="Microsoft Sans Serif"/>
            </a:endParaRPr>
          </a:p>
          <a:p>
            <a:pPr marL="12700" marR="28575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input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suggest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outcomes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78656" y="7069541"/>
            <a:ext cx="1994535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Case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discussion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Allow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experts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interactively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discuss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necessary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background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knowledge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39954" y="7290279"/>
            <a:ext cx="1992630" cy="889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Quality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assurance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Review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conclusions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any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causes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(e.g.,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policy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82451" y="5128295"/>
            <a:ext cx="173990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Downstream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fulfilment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Interpret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conclusions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trigger</a:t>
            </a:r>
            <a:r>
              <a:rPr sz="1300" spc="2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appropriate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follow-up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activities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61524" y="6039291"/>
            <a:ext cx="1660525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Action </a:t>
            </a:r>
            <a:r>
              <a:rPr sz="1500" b="1" spc="-45" dirty="0">
                <a:solidFill>
                  <a:srgbClr val="2F78C4"/>
                </a:solidFill>
                <a:latin typeface="Arial"/>
                <a:cs typeface="Arial"/>
              </a:rPr>
              <a:t>Recommendations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28943" y="7068769"/>
            <a:ext cx="151447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Anomaly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extraction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Draw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attention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interesting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outlier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input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data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features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56766" y="5218045"/>
            <a:ext cx="1163955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40" dirty="0">
                <a:solidFill>
                  <a:srgbClr val="2F78C4"/>
                </a:solidFill>
                <a:latin typeface="Arial"/>
                <a:cs typeface="Arial"/>
              </a:rPr>
              <a:t>Evaluate</a:t>
            </a:r>
            <a:r>
              <a:rPr sz="1500" b="1" spc="-4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and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Recommend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7550" y="946197"/>
            <a:ext cx="2416810" cy="889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Qualification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issue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determine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if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consultation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needed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appropriate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29190" y="1041402"/>
            <a:ext cx="7995920" cy="7307580"/>
            <a:chOff x="6429190" y="1041402"/>
            <a:chExt cx="7995920" cy="7307580"/>
          </a:xfrm>
        </p:grpSpPr>
        <p:sp>
          <p:nvSpPr>
            <p:cNvPr id="18" name="object 18"/>
            <p:cNvSpPr/>
            <p:nvPr/>
          </p:nvSpPr>
          <p:spPr>
            <a:xfrm>
              <a:off x="6552850" y="1963068"/>
              <a:ext cx="7709534" cy="4819015"/>
            </a:xfrm>
            <a:custGeom>
              <a:avLst/>
              <a:gdLst/>
              <a:ahLst/>
              <a:cxnLst/>
              <a:rect l="l" t="t" r="r" b="b"/>
              <a:pathLst>
                <a:path w="7709534" h="4819015">
                  <a:moveTo>
                    <a:pt x="13398" y="0"/>
                  </a:moveTo>
                  <a:lnTo>
                    <a:pt x="4440135" y="73176"/>
                  </a:lnTo>
                  <a:lnTo>
                    <a:pt x="6710749" y="193363"/>
                  </a:lnTo>
                  <a:lnTo>
                    <a:pt x="7540775" y="446777"/>
                  </a:lnTo>
                  <a:lnTo>
                    <a:pt x="7645742" y="919632"/>
                  </a:lnTo>
                  <a:lnTo>
                    <a:pt x="7645095" y="934287"/>
                  </a:lnTo>
                  <a:lnTo>
                    <a:pt x="7635498" y="978572"/>
                  </a:lnTo>
                  <a:lnTo>
                    <a:pt x="7614707" y="1023324"/>
                  </a:lnTo>
                  <a:lnTo>
                    <a:pt x="7583096" y="1068525"/>
                  </a:lnTo>
                  <a:lnTo>
                    <a:pt x="7556195" y="1098901"/>
                  </a:lnTo>
                  <a:lnTo>
                    <a:pt x="7524761" y="1129463"/>
                  </a:lnTo>
                  <a:lnTo>
                    <a:pt x="7488906" y="1160208"/>
                  </a:lnTo>
                  <a:lnTo>
                    <a:pt x="7448739" y="1191130"/>
                  </a:lnTo>
                  <a:lnTo>
                    <a:pt x="7404372" y="1222225"/>
                  </a:lnTo>
                  <a:lnTo>
                    <a:pt x="7355915" y="1253486"/>
                  </a:lnTo>
                  <a:lnTo>
                    <a:pt x="7303478" y="1284910"/>
                  </a:lnTo>
                  <a:lnTo>
                    <a:pt x="7247172" y="1316490"/>
                  </a:lnTo>
                  <a:lnTo>
                    <a:pt x="7187108" y="1348223"/>
                  </a:lnTo>
                  <a:lnTo>
                    <a:pt x="7123396" y="1380103"/>
                  </a:lnTo>
                  <a:lnTo>
                    <a:pt x="7056148" y="1412125"/>
                  </a:lnTo>
                  <a:lnTo>
                    <a:pt x="7021231" y="1428188"/>
                  </a:lnTo>
                  <a:lnTo>
                    <a:pt x="6985473" y="1444285"/>
                  </a:lnTo>
                  <a:lnTo>
                    <a:pt x="6948885" y="1460414"/>
                  </a:lnTo>
                  <a:lnTo>
                    <a:pt x="6911481" y="1476576"/>
                  </a:lnTo>
                  <a:lnTo>
                    <a:pt x="6873277" y="1492770"/>
                  </a:lnTo>
                  <a:lnTo>
                    <a:pt x="6834285" y="1508995"/>
                  </a:lnTo>
                  <a:lnTo>
                    <a:pt x="6794520" y="1525250"/>
                  </a:lnTo>
                  <a:lnTo>
                    <a:pt x="6753994" y="1541535"/>
                  </a:lnTo>
                  <a:lnTo>
                    <a:pt x="6712723" y="1557850"/>
                  </a:lnTo>
                  <a:lnTo>
                    <a:pt x="6670719" y="1574193"/>
                  </a:lnTo>
                  <a:lnTo>
                    <a:pt x="6627997" y="1590564"/>
                  </a:lnTo>
                  <a:lnTo>
                    <a:pt x="6584571" y="1606963"/>
                  </a:lnTo>
                  <a:lnTo>
                    <a:pt x="6540453" y="1623388"/>
                  </a:lnTo>
                  <a:lnTo>
                    <a:pt x="6495659" y="1639839"/>
                  </a:lnTo>
                  <a:lnTo>
                    <a:pt x="6450202" y="1656316"/>
                  </a:lnTo>
                  <a:lnTo>
                    <a:pt x="6404096" y="1672818"/>
                  </a:lnTo>
                  <a:lnTo>
                    <a:pt x="6357354" y="1689344"/>
                  </a:lnTo>
                  <a:lnTo>
                    <a:pt x="6309990" y="1705894"/>
                  </a:lnTo>
                  <a:lnTo>
                    <a:pt x="6262019" y="1722467"/>
                  </a:lnTo>
                  <a:lnTo>
                    <a:pt x="6213454" y="1739062"/>
                  </a:lnTo>
                  <a:lnTo>
                    <a:pt x="6164309" y="1755679"/>
                  </a:lnTo>
                  <a:lnTo>
                    <a:pt x="6114597" y="1772317"/>
                  </a:lnTo>
                  <a:lnTo>
                    <a:pt x="6064333" y="1788975"/>
                  </a:lnTo>
                  <a:lnTo>
                    <a:pt x="6013531" y="1805654"/>
                  </a:lnTo>
                  <a:lnTo>
                    <a:pt x="5962203" y="1822351"/>
                  </a:lnTo>
                  <a:lnTo>
                    <a:pt x="5910365" y="1839067"/>
                  </a:lnTo>
                  <a:lnTo>
                    <a:pt x="5858029" y="1855802"/>
                  </a:lnTo>
                  <a:lnTo>
                    <a:pt x="5805210" y="1872553"/>
                  </a:lnTo>
                  <a:lnTo>
                    <a:pt x="5751922" y="1889322"/>
                  </a:lnTo>
                  <a:lnTo>
                    <a:pt x="5698177" y="1906106"/>
                  </a:lnTo>
                  <a:lnTo>
                    <a:pt x="5643991" y="1922906"/>
                  </a:lnTo>
                  <a:lnTo>
                    <a:pt x="5589377" y="1939721"/>
                  </a:lnTo>
                  <a:lnTo>
                    <a:pt x="5534349" y="1956550"/>
                  </a:lnTo>
                  <a:lnTo>
                    <a:pt x="5478920" y="1973393"/>
                  </a:lnTo>
                  <a:lnTo>
                    <a:pt x="5423105" y="1990248"/>
                  </a:lnTo>
                  <a:lnTo>
                    <a:pt x="5366917" y="2007116"/>
                  </a:lnTo>
                  <a:lnTo>
                    <a:pt x="5310370" y="2023996"/>
                  </a:lnTo>
                  <a:lnTo>
                    <a:pt x="5253478" y="2040887"/>
                  </a:lnTo>
                  <a:lnTo>
                    <a:pt x="5196255" y="2057788"/>
                  </a:lnTo>
                  <a:lnTo>
                    <a:pt x="5138714" y="2074699"/>
                  </a:lnTo>
                  <a:lnTo>
                    <a:pt x="5080870" y="2091620"/>
                  </a:lnTo>
                  <a:lnTo>
                    <a:pt x="5022736" y="2108549"/>
                  </a:lnTo>
                  <a:lnTo>
                    <a:pt x="4964326" y="2125486"/>
                  </a:lnTo>
                  <a:lnTo>
                    <a:pt x="4905654" y="2142430"/>
                  </a:lnTo>
                  <a:lnTo>
                    <a:pt x="4846733" y="2159381"/>
                  </a:lnTo>
                  <a:lnTo>
                    <a:pt x="4787578" y="2176338"/>
                  </a:lnTo>
                  <a:lnTo>
                    <a:pt x="4728203" y="2193301"/>
                  </a:lnTo>
                  <a:lnTo>
                    <a:pt x="4668620" y="2210268"/>
                  </a:lnTo>
                  <a:lnTo>
                    <a:pt x="4608845" y="2227240"/>
                  </a:lnTo>
                  <a:lnTo>
                    <a:pt x="4548890" y="2244215"/>
                  </a:lnTo>
                  <a:lnTo>
                    <a:pt x="4488770" y="2261194"/>
                  </a:lnTo>
                  <a:lnTo>
                    <a:pt x="4428498" y="2278174"/>
                  </a:lnTo>
                  <a:lnTo>
                    <a:pt x="4368089" y="2295156"/>
                  </a:lnTo>
                  <a:lnTo>
                    <a:pt x="4307556" y="2312140"/>
                  </a:lnTo>
                  <a:lnTo>
                    <a:pt x="4246913" y="2329124"/>
                  </a:lnTo>
                  <a:lnTo>
                    <a:pt x="4186173" y="2346107"/>
                  </a:lnTo>
                  <a:lnTo>
                    <a:pt x="4125351" y="2363090"/>
                  </a:lnTo>
                  <a:lnTo>
                    <a:pt x="4064461" y="2380072"/>
                  </a:lnTo>
                  <a:lnTo>
                    <a:pt x="4003516" y="2397051"/>
                  </a:lnTo>
                  <a:lnTo>
                    <a:pt x="3942530" y="2414028"/>
                  </a:lnTo>
                  <a:lnTo>
                    <a:pt x="3881516" y="2431001"/>
                  </a:lnTo>
                  <a:lnTo>
                    <a:pt x="3820490" y="2447971"/>
                  </a:lnTo>
                  <a:lnTo>
                    <a:pt x="3759464" y="2464935"/>
                  </a:lnTo>
                  <a:lnTo>
                    <a:pt x="3698452" y="2481895"/>
                  </a:lnTo>
                  <a:lnTo>
                    <a:pt x="3637469" y="2498849"/>
                  </a:lnTo>
                  <a:lnTo>
                    <a:pt x="3576527" y="2515797"/>
                  </a:lnTo>
                  <a:lnTo>
                    <a:pt x="3515641" y="2532737"/>
                  </a:lnTo>
                  <a:lnTo>
                    <a:pt x="3454826" y="2549670"/>
                  </a:lnTo>
                  <a:lnTo>
                    <a:pt x="3394093" y="2566594"/>
                  </a:lnTo>
                  <a:lnTo>
                    <a:pt x="3333458" y="2583510"/>
                  </a:lnTo>
                  <a:lnTo>
                    <a:pt x="3272934" y="2600416"/>
                  </a:lnTo>
                  <a:lnTo>
                    <a:pt x="3212535" y="2617312"/>
                  </a:lnTo>
                  <a:lnTo>
                    <a:pt x="3152275" y="2634197"/>
                  </a:lnTo>
                  <a:lnTo>
                    <a:pt x="3092167" y="2651070"/>
                  </a:lnTo>
                  <a:lnTo>
                    <a:pt x="3032226" y="2667932"/>
                  </a:lnTo>
                  <a:lnTo>
                    <a:pt x="2972465" y="2684780"/>
                  </a:lnTo>
                  <a:lnTo>
                    <a:pt x="2912898" y="2701616"/>
                  </a:lnTo>
                  <a:lnTo>
                    <a:pt x="2853539" y="2718437"/>
                  </a:lnTo>
                  <a:lnTo>
                    <a:pt x="2794402" y="2735244"/>
                  </a:lnTo>
                  <a:lnTo>
                    <a:pt x="2735500" y="2752036"/>
                  </a:lnTo>
                  <a:lnTo>
                    <a:pt x="2676848" y="2768812"/>
                  </a:lnTo>
                  <a:lnTo>
                    <a:pt x="2618459" y="2785571"/>
                  </a:lnTo>
                  <a:lnTo>
                    <a:pt x="2560347" y="2802314"/>
                  </a:lnTo>
                  <a:lnTo>
                    <a:pt x="2502526" y="2819038"/>
                  </a:lnTo>
                  <a:lnTo>
                    <a:pt x="2445009" y="2835745"/>
                  </a:lnTo>
                  <a:lnTo>
                    <a:pt x="2387812" y="2852432"/>
                  </a:lnTo>
                  <a:lnTo>
                    <a:pt x="2330946" y="2869100"/>
                  </a:lnTo>
                  <a:lnTo>
                    <a:pt x="2274427" y="2885747"/>
                  </a:lnTo>
                  <a:lnTo>
                    <a:pt x="2218267" y="2902374"/>
                  </a:lnTo>
                  <a:lnTo>
                    <a:pt x="2162482" y="2918979"/>
                  </a:lnTo>
                  <a:lnTo>
                    <a:pt x="2107084" y="2935563"/>
                  </a:lnTo>
                  <a:lnTo>
                    <a:pt x="2052087" y="2952123"/>
                  </a:lnTo>
                  <a:lnTo>
                    <a:pt x="1997506" y="2968660"/>
                  </a:lnTo>
                  <a:lnTo>
                    <a:pt x="1943354" y="2985173"/>
                  </a:lnTo>
                  <a:lnTo>
                    <a:pt x="1889645" y="3001662"/>
                  </a:lnTo>
                  <a:lnTo>
                    <a:pt x="1836392" y="3018125"/>
                  </a:lnTo>
                  <a:lnTo>
                    <a:pt x="1783611" y="3034563"/>
                  </a:lnTo>
                  <a:lnTo>
                    <a:pt x="1731313" y="3050974"/>
                  </a:lnTo>
                  <a:lnTo>
                    <a:pt x="1679514" y="3067358"/>
                  </a:lnTo>
                  <a:lnTo>
                    <a:pt x="1628227" y="3083714"/>
                  </a:lnTo>
                  <a:lnTo>
                    <a:pt x="1577466" y="3100042"/>
                  </a:lnTo>
                  <a:lnTo>
                    <a:pt x="1527245" y="3116341"/>
                  </a:lnTo>
                  <a:lnTo>
                    <a:pt x="1477577" y="3132610"/>
                  </a:lnTo>
                  <a:lnTo>
                    <a:pt x="1428476" y="3148849"/>
                  </a:lnTo>
                  <a:lnTo>
                    <a:pt x="1379957" y="3165057"/>
                  </a:lnTo>
                  <a:lnTo>
                    <a:pt x="1332032" y="3181234"/>
                  </a:lnTo>
                  <a:lnTo>
                    <a:pt x="1284717" y="3197378"/>
                  </a:lnTo>
                  <a:lnTo>
                    <a:pt x="1238024" y="3213490"/>
                  </a:lnTo>
                  <a:lnTo>
                    <a:pt x="1191968" y="3229569"/>
                  </a:lnTo>
                  <a:lnTo>
                    <a:pt x="1146562" y="3245613"/>
                  </a:lnTo>
                  <a:lnTo>
                    <a:pt x="1101820" y="3261623"/>
                  </a:lnTo>
                  <a:lnTo>
                    <a:pt x="1057756" y="3277598"/>
                  </a:lnTo>
                  <a:lnTo>
                    <a:pt x="1014384" y="3293537"/>
                  </a:lnTo>
                  <a:lnTo>
                    <a:pt x="971718" y="3309439"/>
                  </a:lnTo>
                  <a:lnTo>
                    <a:pt x="929771" y="3325304"/>
                  </a:lnTo>
                  <a:lnTo>
                    <a:pt x="888557" y="3341131"/>
                  </a:lnTo>
                  <a:lnTo>
                    <a:pt x="848090" y="3356920"/>
                  </a:lnTo>
                  <a:lnTo>
                    <a:pt x="808385" y="3372671"/>
                  </a:lnTo>
                  <a:lnTo>
                    <a:pt x="769454" y="3388381"/>
                  </a:lnTo>
                  <a:lnTo>
                    <a:pt x="731311" y="3404051"/>
                  </a:lnTo>
                  <a:lnTo>
                    <a:pt x="693971" y="3419680"/>
                  </a:lnTo>
                  <a:lnTo>
                    <a:pt x="657447" y="3435268"/>
                  </a:lnTo>
                  <a:lnTo>
                    <a:pt x="621753" y="3450814"/>
                  </a:lnTo>
                  <a:lnTo>
                    <a:pt x="586904" y="3466317"/>
                  </a:lnTo>
                  <a:lnTo>
                    <a:pt x="519791" y="3497192"/>
                  </a:lnTo>
                  <a:lnTo>
                    <a:pt x="456219" y="3527888"/>
                  </a:lnTo>
                  <a:lnTo>
                    <a:pt x="396300" y="3558401"/>
                  </a:lnTo>
                  <a:lnTo>
                    <a:pt x="340143" y="3588725"/>
                  </a:lnTo>
                  <a:lnTo>
                    <a:pt x="287859" y="3618856"/>
                  </a:lnTo>
                  <a:lnTo>
                    <a:pt x="239559" y="3648788"/>
                  </a:lnTo>
                  <a:lnTo>
                    <a:pt x="195353" y="3678517"/>
                  </a:lnTo>
                  <a:lnTo>
                    <a:pt x="155353" y="3708037"/>
                  </a:lnTo>
                  <a:lnTo>
                    <a:pt x="119668" y="3737343"/>
                  </a:lnTo>
                  <a:lnTo>
                    <a:pt x="88409" y="3766431"/>
                  </a:lnTo>
                  <a:lnTo>
                    <a:pt x="61687" y="3795295"/>
                  </a:lnTo>
                  <a:lnTo>
                    <a:pt x="30352" y="3838161"/>
                  </a:lnTo>
                  <a:lnTo>
                    <a:pt x="9847" y="3880495"/>
                  </a:lnTo>
                  <a:lnTo>
                    <a:pt x="546" y="3922281"/>
                  </a:lnTo>
                  <a:lnTo>
                    <a:pt x="0" y="3936085"/>
                  </a:lnTo>
                  <a:lnTo>
                    <a:pt x="816" y="3948386"/>
                  </a:lnTo>
                  <a:lnTo>
                    <a:pt x="18317" y="3996548"/>
                  </a:lnTo>
                  <a:lnTo>
                    <a:pt x="45939" y="4031585"/>
                  </a:lnTo>
                  <a:lnTo>
                    <a:pt x="85499" y="4065704"/>
                  </a:lnTo>
                  <a:lnTo>
                    <a:pt x="118289" y="4087944"/>
                  </a:lnTo>
                  <a:lnTo>
                    <a:pt x="156061" y="4109784"/>
                  </a:lnTo>
                  <a:lnTo>
                    <a:pt x="198686" y="4131225"/>
                  </a:lnTo>
                  <a:lnTo>
                    <a:pt x="246034" y="4152272"/>
                  </a:lnTo>
                  <a:lnTo>
                    <a:pt x="297975" y="4172927"/>
                  </a:lnTo>
                  <a:lnTo>
                    <a:pt x="354380" y="4193192"/>
                  </a:lnTo>
                  <a:lnTo>
                    <a:pt x="415119" y="4213071"/>
                  </a:lnTo>
                  <a:lnTo>
                    <a:pt x="480063" y="4232567"/>
                  </a:lnTo>
                  <a:lnTo>
                    <a:pt x="549081" y="4251682"/>
                  </a:lnTo>
                  <a:lnTo>
                    <a:pt x="622046" y="4270420"/>
                  </a:lnTo>
                  <a:lnTo>
                    <a:pt x="659967" y="4279648"/>
                  </a:lnTo>
                  <a:lnTo>
                    <a:pt x="698826" y="4288783"/>
                  </a:lnTo>
                  <a:lnTo>
                    <a:pt x="738607" y="4297825"/>
                  </a:lnTo>
                  <a:lnTo>
                    <a:pt x="779293" y="4306775"/>
                  </a:lnTo>
                  <a:lnTo>
                    <a:pt x="820868" y="4315632"/>
                  </a:lnTo>
                  <a:lnTo>
                    <a:pt x="863316" y="4324398"/>
                  </a:lnTo>
                  <a:lnTo>
                    <a:pt x="906621" y="4333072"/>
                  </a:lnTo>
                  <a:lnTo>
                    <a:pt x="950767" y="4341654"/>
                  </a:lnTo>
                  <a:lnTo>
                    <a:pt x="995737" y="4350147"/>
                  </a:lnTo>
                  <a:lnTo>
                    <a:pt x="1041515" y="4358548"/>
                  </a:lnTo>
                  <a:lnTo>
                    <a:pt x="1088085" y="4366860"/>
                  </a:lnTo>
                  <a:lnTo>
                    <a:pt x="1135431" y="4375082"/>
                  </a:lnTo>
                  <a:lnTo>
                    <a:pt x="1183536" y="4383215"/>
                  </a:lnTo>
                  <a:lnTo>
                    <a:pt x="1232385" y="4391259"/>
                  </a:lnTo>
                  <a:lnTo>
                    <a:pt x="1281962" y="4399215"/>
                  </a:lnTo>
                  <a:lnTo>
                    <a:pt x="1332249" y="4407082"/>
                  </a:lnTo>
                  <a:lnTo>
                    <a:pt x="1383231" y="4414861"/>
                  </a:lnTo>
                  <a:lnTo>
                    <a:pt x="1434892" y="4422553"/>
                  </a:lnTo>
                  <a:lnTo>
                    <a:pt x="1487215" y="4430158"/>
                  </a:lnTo>
                  <a:lnTo>
                    <a:pt x="1540184" y="4437676"/>
                  </a:lnTo>
                  <a:lnTo>
                    <a:pt x="1593783" y="4445108"/>
                  </a:lnTo>
                  <a:lnTo>
                    <a:pt x="1647996" y="4452454"/>
                  </a:lnTo>
                  <a:lnTo>
                    <a:pt x="1702807" y="4459714"/>
                  </a:lnTo>
                  <a:lnTo>
                    <a:pt x="1758199" y="4466889"/>
                  </a:lnTo>
                  <a:lnTo>
                    <a:pt x="1814157" y="4473979"/>
                  </a:lnTo>
                  <a:lnTo>
                    <a:pt x="1870663" y="4480985"/>
                  </a:lnTo>
                  <a:lnTo>
                    <a:pt x="1927702" y="4487906"/>
                  </a:lnTo>
                  <a:lnTo>
                    <a:pt x="1985258" y="4494744"/>
                  </a:lnTo>
                  <a:lnTo>
                    <a:pt x="2043315" y="4501498"/>
                  </a:lnTo>
                  <a:lnTo>
                    <a:pt x="2101855" y="4508169"/>
                  </a:lnTo>
                  <a:lnTo>
                    <a:pt x="2160864" y="4514757"/>
                  </a:lnTo>
                  <a:lnTo>
                    <a:pt x="2220325" y="4521263"/>
                  </a:lnTo>
                  <a:lnTo>
                    <a:pt x="2280221" y="4527687"/>
                  </a:lnTo>
                  <a:lnTo>
                    <a:pt x="2340537" y="4534029"/>
                  </a:lnTo>
                  <a:lnTo>
                    <a:pt x="2401256" y="4540290"/>
                  </a:lnTo>
                  <a:lnTo>
                    <a:pt x="2462362" y="4546471"/>
                  </a:lnTo>
                  <a:lnTo>
                    <a:pt x="2523838" y="4552570"/>
                  </a:lnTo>
                  <a:lnTo>
                    <a:pt x="2585670" y="4558590"/>
                  </a:lnTo>
                  <a:lnTo>
                    <a:pt x="2647840" y="4564530"/>
                  </a:lnTo>
                  <a:lnTo>
                    <a:pt x="2710332" y="4570390"/>
                  </a:lnTo>
                  <a:lnTo>
                    <a:pt x="2773131" y="4576171"/>
                  </a:lnTo>
                  <a:lnTo>
                    <a:pt x="2836219" y="4581874"/>
                  </a:lnTo>
                  <a:lnTo>
                    <a:pt x="2899581" y="4587498"/>
                  </a:lnTo>
                  <a:lnTo>
                    <a:pt x="2963200" y="4593044"/>
                  </a:lnTo>
                  <a:lnTo>
                    <a:pt x="3027061" y="4598513"/>
                  </a:lnTo>
                  <a:lnTo>
                    <a:pt x="3091146" y="4603904"/>
                  </a:lnTo>
                  <a:lnTo>
                    <a:pt x="3155441" y="4609219"/>
                  </a:lnTo>
                  <a:lnTo>
                    <a:pt x="3219928" y="4614457"/>
                  </a:lnTo>
                  <a:lnTo>
                    <a:pt x="3284592" y="4619619"/>
                  </a:lnTo>
                  <a:lnTo>
                    <a:pt x="3349416" y="4624705"/>
                  </a:lnTo>
                  <a:lnTo>
                    <a:pt x="3414385" y="4629716"/>
                  </a:lnTo>
                  <a:lnTo>
                    <a:pt x="3479481" y="4634651"/>
                  </a:lnTo>
                  <a:lnTo>
                    <a:pt x="3544688" y="4639512"/>
                  </a:lnTo>
                  <a:lnTo>
                    <a:pt x="3609992" y="4644299"/>
                  </a:lnTo>
                  <a:lnTo>
                    <a:pt x="3675374" y="4649011"/>
                  </a:lnTo>
                  <a:lnTo>
                    <a:pt x="3740820" y="4653651"/>
                  </a:lnTo>
                  <a:lnTo>
                    <a:pt x="3806313" y="4658216"/>
                  </a:lnTo>
                  <a:lnTo>
                    <a:pt x="3871836" y="4662709"/>
                  </a:lnTo>
                  <a:lnTo>
                    <a:pt x="3937374" y="4667130"/>
                  </a:lnTo>
                  <a:lnTo>
                    <a:pt x="4002910" y="4671478"/>
                  </a:lnTo>
                  <a:lnTo>
                    <a:pt x="4068429" y="4675755"/>
                  </a:lnTo>
                  <a:lnTo>
                    <a:pt x="4133913" y="4679960"/>
                  </a:lnTo>
                  <a:lnTo>
                    <a:pt x="4199347" y="4684094"/>
                  </a:lnTo>
                  <a:lnTo>
                    <a:pt x="4264714" y="4688158"/>
                  </a:lnTo>
                  <a:lnTo>
                    <a:pt x="4329999" y="4692151"/>
                  </a:lnTo>
                  <a:lnTo>
                    <a:pt x="4395185" y="4696074"/>
                  </a:lnTo>
                  <a:lnTo>
                    <a:pt x="4460256" y="4699928"/>
                  </a:lnTo>
                  <a:lnTo>
                    <a:pt x="4525196" y="4703712"/>
                  </a:lnTo>
                  <a:lnTo>
                    <a:pt x="4589988" y="4707428"/>
                  </a:lnTo>
                  <a:lnTo>
                    <a:pt x="4654617" y="4711075"/>
                  </a:lnTo>
                  <a:lnTo>
                    <a:pt x="4719065" y="4714654"/>
                  </a:lnTo>
                  <a:lnTo>
                    <a:pt x="4783318" y="4718165"/>
                  </a:lnTo>
                  <a:lnTo>
                    <a:pt x="4847358" y="4721609"/>
                  </a:lnTo>
                  <a:lnTo>
                    <a:pt x="4911170" y="4724985"/>
                  </a:lnTo>
                  <a:lnTo>
                    <a:pt x="4974738" y="4728295"/>
                  </a:lnTo>
                  <a:lnTo>
                    <a:pt x="5038044" y="4731539"/>
                  </a:lnTo>
                  <a:lnTo>
                    <a:pt x="5101074" y="4734717"/>
                  </a:lnTo>
                  <a:lnTo>
                    <a:pt x="5163810" y="4737829"/>
                  </a:lnTo>
                  <a:lnTo>
                    <a:pt x="5226237" y="4740877"/>
                  </a:lnTo>
                  <a:lnTo>
                    <a:pt x="5288338" y="4743859"/>
                  </a:lnTo>
                  <a:lnTo>
                    <a:pt x="5350097" y="4746777"/>
                  </a:lnTo>
                  <a:lnTo>
                    <a:pt x="5411498" y="4749630"/>
                  </a:lnTo>
                  <a:lnTo>
                    <a:pt x="5472526" y="4752420"/>
                  </a:lnTo>
                  <a:lnTo>
                    <a:pt x="5533162" y="4755147"/>
                  </a:lnTo>
                  <a:lnTo>
                    <a:pt x="5593392" y="4757810"/>
                  </a:lnTo>
                  <a:lnTo>
                    <a:pt x="5653199" y="4760411"/>
                  </a:lnTo>
                  <a:lnTo>
                    <a:pt x="5712568" y="4762950"/>
                  </a:lnTo>
                  <a:lnTo>
                    <a:pt x="5771481" y="4765426"/>
                  </a:lnTo>
                  <a:lnTo>
                    <a:pt x="5829922" y="4767842"/>
                  </a:lnTo>
                  <a:lnTo>
                    <a:pt x="5887876" y="4770195"/>
                  </a:lnTo>
                  <a:lnTo>
                    <a:pt x="5945326" y="4772489"/>
                  </a:lnTo>
                  <a:lnTo>
                    <a:pt x="6002257" y="4774721"/>
                  </a:lnTo>
                  <a:lnTo>
                    <a:pt x="6058651" y="4776894"/>
                  </a:lnTo>
                  <a:lnTo>
                    <a:pt x="6114492" y="4779007"/>
                  </a:lnTo>
                  <a:lnTo>
                    <a:pt x="6169765" y="4781060"/>
                  </a:lnTo>
                  <a:lnTo>
                    <a:pt x="6224453" y="4783054"/>
                  </a:lnTo>
                  <a:lnTo>
                    <a:pt x="6278541" y="4784990"/>
                  </a:lnTo>
                  <a:lnTo>
                    <a:pt x="6332011" y="4786868"/>
                  </a:lnTo>
                  <a:lnTo>
                    <a:pt x="6384847" y="4788687"/>
                  </a:lnTo>
                  <a:lnTo>
                    <a:pt x="6437034" y="4790449"/>
                  </a:lnTo>
                  <a:lnTo>
                    <a:pt x="6488555" y="4792154"/>
                  </a:lnTo>
                  <a:lnTo>
                    <a:pt x="6539395" y="4793802"/>
                  </a:lnTo>
                  <a:lnTo>
                    <a:pt x="6589536" y="4795394"/>
                  </a:lnTo>
                  <a:lnTo>
                    <a:pt x="6638963" y="4796929"/>
                  </a:lnTo>
                  <a:lnTo>
                    <a:pt x="6687659" y="4798409"/>
                  </a:lnTo>
                  <a:lnTo>
                    <a:pt x="6735608" y="4799833"/>
                  </a:lnTo>
                  <a:lnTo>
                    <a:pt x="6782795" y="4801203"/>
                  </a:lnTo>
                  <a:lnTo>
                    <a:pt x="6829202" y="4802518"/>
                  </a:lnTo>
                  <a:lnTo>
                    <a:pt x="6874814" y="4803778"/>
                  </a:lnTo>
                  <a:lnTo>
                    <a:pt x="6919614" y="4804985"/>
                  </a:lnTo>
                  <a:lnTo>
                    <a:pt x="6963587" y="4806138"/>
                  </a:lnTo>
                  <a:lnTo>
                    <a:pt x="7006716" y="4807238"/>
                  </a:lnTo>
                  <a:lnTo>
                    <a:pt x="7048984" y="4808285"/>
                  </a:lnTo>
                  <a:lnTo>
                    <a:pt x="7090376" y="4809280"/>
                  </a:lnTo>
                  <a:lnTo>
                    <a:pt x="7130876" y="4810222"/>
                  </a:lnTo>
                  <a:lnTo>
                    <a:pt x="7170467" y="4811113"/>
                  </a:lnTo>
                  <a:lnTo>
                    <a:pt x="7209133" y="4811953"/>
                  </a:lnTo>
                  <a:lnTo>
                    <a:pt x="7283625" y="4813479"/>
                  </a:lnTo>
                  <a:lnTo>
                    <a:pt x="7354223" y="4814805"/>
                  </a:lnTo>
                  <a:lnTo>
                    <a:pt x="7420798" y="4815932"/>
                  </a:lnTo>
                  <a:lnTo>
                    <a:pt x="7483219" y="4816864"/>
                  </a:lnTo>
                  <a:lnTo>
                    <a:pt x="7541357" y="4817604"/>
                  </a:lnTo>
                  <a:lnTo>
                    <a:pt x="7595083" y="4818155"/>
                  </a:lnTo>
                  <a:lnTo>
                    <a:pt x="7644267" y="4818519"/>
                  </a:lnTo>
                  <a:lnTo>
                    <a:pt x="7688779" y="4818700"/>
                  </a:lnTo>
                  <a:lnTo>
                    <a:pt x="7709242" y="4818722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09550" y="3661311"/>
              <a:ext cx="0" cy="1143635"/>
            </a:xfrm>
            <a:custGeom>
              <a:avLst/>
              <a:gdLst/>
              <a:ahLst/>
              <a:cxnLst/>
              <a:rect l="l" t="t" r="r" b="b"/>
              <a:pathLst>
                <a:path h="1143635">
                  <a:moveTo>
                    <a:pt x="0" y="0"/>
                  </a:moveTo>
                  <a:lnTo>
                    <a:pt x="0" y="114338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46392" y="6248399"/>
              <a:ext cx="0" cy="1689100"/>
            </a:xfrm>
            <a:custGeom>
              <a:avLst/>
              <a:gdLst/>
              <a:ahLst/>
              <a:cxnLst/>
              <a:rect l="l" t="t" r="r" b="b"/>
              <a:pathLst>
                <a:path h="1689100">
                  <a:moveTo>
                    <a:pt x="0" y="0"/>
                  </a:moveTo>
                  <a:lnTo>
                    <a:pt x="0" y="168910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57961" y="6591280"/>
              <a:ext cx="0" cy="1757680"/>
            </a:xfrm>
            <a:custGeom>
              <a:avLst/>
              <a:gdLst/>
              <a:ahLst/>
              <a:cxnLst/>
              <a:rect l="l" t="t" r="r" b="b"/>
              <a:pathLst>
                <a:path h="1757679">
                  <a:moveTo>
                    <a:pt x="0" y="0"/>
                  </a:moveTo>
                  <a:lnTo>
                    <a:pt x="0" y="175721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25636" y="6718299"/>
              <a:ext cx="0" cy="1630680"/>
            </a:xfrm>
            <a:custGeom>
              <a:avLst/>
              <a:gdLst/>
              <a:ahLst/>
              <a:cxnLst/>
              <a:rect l="l" t="t" r="r" b="b"/>
              <a:pathLst>
                <a:path h="1630679">
                  <a:moveTo>
                    <a:pt x="0" y="0"/>
                  </a:moveTo>
                  <a:lnTo>
                    <a:pt x="0" y="1630197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23250" y="1041402"/>
              <a:ext cx="0" cy="1054100"/>
            </a:xfrm>
            <a:custGeom>
              <a:avLst/>
              <a:gdLst/>
              <a:ahLst/>
              <a:cxnLst/>
              <a:rect l="l" t="t" r="r" b="b"/>
              <a:pathLst>
                <a:path h="1054100">
                  <a:moveTo>
                    <a:pt x="0" y="0"/>
                  </a:moveTo>
                  <a:lnTo>
                    <a:pt x="0" y="105410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677650" y="1206497"/>
              <a:ext cx="0" cy="1022350"/>
            </a:xfrm>
            <a:custGeom>
              <a:avLst/>
              <a:gdLst/>
              <a:ahLst/>
              <a:cxnLst/>
              <a:rect l="l" t="t" r="r" b="b"/>
              <a:pathLst>
                <a:path h="1022350">
                  <a:moveTo>
                    <a:pt x="0" y="0"/>
                  </a:moveTo>
                  <a:lnTo>
                    <a:pt x="0" y="102235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65943" y="2692400"/>
              <a:ext cx="0" cy="1791335"/>
            </a:xfrm>
            <a:custGeom>
              <a:avLst/>
              <a:gdLst/>
              <a:ahLst/>
              <a:cxnLst/>
              <a:rect l="l" t="t" r="r" b="b"/>
              <a:pathLst>
                <a:path h="1791335">
                  <a:moveTo>
                    <a:pt x="0" y="0"/>
                  </a:moveTo>
                  <a:lnTo>
                    <a:pt x="0" y="179128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078752" y="5158239"/>
              <a:ext cx="0" cy="1470025"/>
            </a:xfrm>
            <a:custGeom>
              <a:avLst/>
              <a:gdLst/>
              <a:ahLst/>
              <a:cxnLst/>
              <a:rect l="l" t="t" r="r" b="b"/>
              <a:pathLst>
                <a:path h="1470025">
                  <a:moveTo>
                    <a:pt x="0" y="0"/>
                  </a:moveTo>
                  <a:lnTo>
                    <a:pt x="0" y="146940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36892" y="3289297"/>
              <a:ext cx="0" cy="2102485"/>
            </a:xfrm>
            <a:custGeom>
              <a:avLst/>
              <a:gdLst/>
              <a:ahLst/>
              <a:cxnLst/>
              <a:rect l="l" t="t" r="r" b="b"/>
              <a:pathLst>
                <a:path h="2102485">
                  <a:moveTo>
                    <a:pt x="0" y="0"/>
                  </a:moveTo>
                  <a:lnTo>
                    <a:pt x="0" y="2102116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369300" y="5158239"/>
              <a:ext cx="0" cy="1282065"/>
            </a:xfrm>
            <a:custGeom>
              <a:avLst/>
              <a:gdLst/>
              <a:ahLst/>
              <a:cxnLst/>
              <a:rect l="l" t="t" r="r" b="b"/>
              <a:pathLst>
                <a:path h="1282064">
                  <a:moveTo>
                    <a:pt x="0" y="0"/>
                  </a:moveTo>
                  <a:lnTo>
                    <a:pt x="0" y="128172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8000" y="1905000"/>
              <a:ext cx="190500" cy="1905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2400" y="2133600"/>
              <a:ext cx="190500" cy="1905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14300" y="3578082"/>
              <a:ext cx="190500" cy="190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0693" y="4372424"/>
              <a:ext cx="190500" cy="1905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1642" y="5275553"/>
              <a:ext cx="190500" cy="190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1142" y="6121399"/>
              <a:ext cx="190500" cy="1905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7700" y="6344712"/>
              <a:ext cx="190500" cy="1905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2712" y="6476999"/>
              <a:ext cx="190500" cy="1905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0389" y="6646391"/>
              <a:ext cx="190500" cy="1905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3502" y="6591280"/>
              <a:ext cx="190500" cy="1905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029791" y="2742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19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029791" y="2742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19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156791" y="6651072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56791" y="6651072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8894" y="1909315"/>
              <a:ext cx="327660" cy="119380"/>
            </a:xfrm>
            <a:custGeom>
              <a:avLst/>
              <a:gdLst/>
              <a:ahLst/>
              <a:cxnLst/>
              <a:rect l="l" t="t" r="r" b="b"/>
              <a:pathLst>
                <a:path w="327659" h="119380">
                  <a:moveTo>
                    <a:pt x="5537" y="0"/>
                  </a:moveTo>
                  <a:lnTo>
                    <a:pt x="0" y="105562"/>
                  </a:lnTo>
                  <a:lnTo>
                    <a:pt x="261061" y="119253"/>
                  </a:lnTo>
                  <a:lnTo>
                    <a:pt x="327215" y="70243"/>
                  </a:lnTo>
                  <a:lnTo>
                    <a:pt x="266598" y="13690"/>
                  </a:lnTo>
                  <a:lnTo>
                    <a:pt x="5537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878656" y="8180994"/>
            <a:ext cx="87185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take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action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639954" y="8185782"/>
            <a:ext cx="149415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misalignment,</a:t>
            </a:r>
            <a:r>
              <a:rPr sz="1300" spc="2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bias)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400028"/>
            <a:ext cx="3728720" cy="5716905"/>
          </a:xfrm>
          <a:prstGeom prst="rect">
            <a:avLst/>
          </a:prstGeom>
        </p:spPr>
        <p:txBody>
          <a:bodyPr vert="horz" wrap="square" lIns="0" tIns="42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75"/>
              </a:spcBef>
            </a:pPr>
            <a:r>
              <a:rPr sz="5750" spc="-50" dirty="0">
                <a:solidFill>
                  <a:srgbClr val="92BBE6"/>
                </a:solidFill>
                <a:latin typeface="Microsoft Sans Serif"/>
                <a:cs typeface="Microsoft Sans Serif"/>
              </a:rPr>
              <a:t>6</a:t>
            </a:r>
            <a:endParaRPr sz="57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b="1" spc="-10" dirty="0">
                <a:solidFill>
                  <a:srgbClr val="92BBE6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12700" marR="850900">
              <a:lnSpc>
                <a:spcPct val="100000"/>
              </a:lnSpc>
              <a:spcBef>
                <a:spcPts val="1010"/>
              </a:spcBef>
            </a:pPr>
            <a:r>
              <a:rPr sz="3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Engagement</a:t>
            </a:r>
            <a:endParaRPr sz="3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  <a:spcBef>
                <a:spcPts val="262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Companies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adopt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a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cultural</a:t>
            </a:r>
            <a:r>
              <a:rPr sz="1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level,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beyond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chat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interactions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elevate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touch-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customers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employees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alike,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biggest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gains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coming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years.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Employee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engagement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exciting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recruiting,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onboarding,</a:t>
            </a:r>
            <a:r>
              <a:rPr sz="13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team-building,</a:t>
            </a:r>
            <a:r>
              <a:rPr sz="13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management, support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more.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gains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here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empower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innovation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permeates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1566" y="1295849"/>
            <a:ext cx="6388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0" dirty="0">
                <a:solidFill>
                  <a:srgbClr val="2F78C4"/>
                </a:solidFill>
                <a:latin typeface="Arial"/>
                <a:cs typeface="Arial"/>
              </a:rPr>
              <a:t>Recruit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90658" y="3010921"/>
            <a:ext cx="8051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Onboard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34300" y="2109311"/>
            <a:ext cx="160274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Candidate</a:t>
            </a:r>
            <a:r>
              <a:rPr sz="1300" b="1" spc="-8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screening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Review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applications,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assess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fit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extract</a:t>
            </a:r>
            <a:r>
              <a:rPr sz="1300" spc="20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prior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interview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61480" y="1263834"/>
            <a:ext cx="1983105" cy="889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Close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tailored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offer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strategy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close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strategy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interview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transcripts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87414" y="4291109"/>
            <a:ext cx="212471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New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hire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buddy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Conversational</a:t>
            </a:r>
            <a:r>
              <a:rPr sz="1300" spc="2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onboarding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assistant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guide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employee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journeys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first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month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4033" y="2921439"/>
            <a:ext cx="165227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Staffing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Leverage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enriched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findings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match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hires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to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roles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opportunities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7757" y="3799441"/>
            <a:ext cx="182245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Community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connection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Suggest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connection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communities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interest,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sites,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44240" y="5473225"/>
            <a:ext cx="1682750" cy="889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40"/>
              </a:spcBef>
            </a:pP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Support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endParaRPr sz="1300">
              <a:latin typeface="Arial"/>
              <a:cs typeface="Arial"/>
            </a:endParaRPr>
          </a:p>
          <a:p>
            <a:pPr marL="12700" marR="5080" algn="just">
              <a:lnSpc>
                <a:spcPct val="109000"/>
              </a:lnSpc>
            </a:pP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Assist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self-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0" dirty="0">
                <a:solidFill>
                  <a:srgbClr val="000048"/>
                </a:solidFill>
                <a:latin typeface="Microsoft Sans Serif"/>
                <a:cs typeface="Microsoft Sans Serif"/>
              </a:rPr>
              <a:t>IT,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Resources,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08906" y="7285527"/>
            <a:ext cx="211963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Educational</a:t>
            </a:r>
            <a:r>
              <a:rPr sz="1300" b="1" spc="1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skills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topics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answer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on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company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89597" y="5707502"/>
            <a:ext cx="208915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Performance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coach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Review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activities,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outcomes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feedback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suggest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specific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r>
              <a:rPr sz="1300" spc="229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activities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90700" y="7305726"/>
            <a:ext cx="7264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45" dirty="0">
                <a:solidFill>
                  <a:srgbClr val="2F78C4"/>
                </a:solidFill>
                <a:latin typeface="Arial"/>
                <a:cs typeface="Arial"/>
              </a:rPr>
              <a:t>Develop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9906" y="7068769"/>
            <a:ext cx="1875789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Accelerate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admin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Simplify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standard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activities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timesheets,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vacation</a:t>
            </a:r>
            <a:r>
              <a:rPr sz="1300" spc="2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requests,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expense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reporting,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training,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1347" y="5362711"/>
            <a:ext cx="6159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45" dirty="0">
                <a:solidFill>
                  <a:srgbClr val="2F78C4"/>
                </a:solidFill>
                <a:latin typeface="Arial"/>
                <a:cs typeface="Arial"/>
              </a:rPr>
              <a:t>Enable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80590" y="946197"/>
            <a:ext cx="195008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Interview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assistance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Suggest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role-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specific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questions,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transcribe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summarize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conversations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29190" y="1016002"/>
            <a:ext cx="7995920" cy="7332980"/>
            <a:chOff x="6429190" y="1016002"/>
            <a:chExt cx="7995920" cy="7332980"/>
          </a:xfrm>
        </p:grpSpPr>
        <p:sp>
          <p:nvSpPr>
            <p:cNvPr id="18" name="object 18"/>
            <p:cNvSpPr/>
            <p:nvPr/>
          </p:nvSpPr>
          <p:spPr>
            <a:xfrm>
              <a:off x="6552850" y="1709068"/>
              <a:ext cx="7773034" cy="5706745"/>
            </a:xfrm>
            <a:custGeom>
              <a:avLst/>
              <a:gdLst/>
              <a:ahLst/>
              <a:cxnLst/>
              <a:rect l="l" t="t" r="r" b="b"/>
              <a:pathLst>
                <a:path w="7773034" h="5706745">
                  <a:moveTo>
                    <a:pt x="13398" y="0"/>
                  </a:moveTo>
                  <a:lnTo>
                    <a:pt x="4513556" y="366864"/>
                  </a:lnTo>
                  <a:lnTo>
                    <a:pt x="6821874" y="637863"/>
                  </a:lnTo>
                  <a:lnTo>
                    <a:pt x="7665790" y="946839"/>
                  </a:lnTo>
                  <a:lnTo>
                    <a:pt x="7772742" y="1427632"/>
                  </a:lnTo>
                  <a:lnTo>
                    <a:pt x="7772091" y="1442188"/>
                  </a:lnTo>
                  <a:lnTo>
                    <a:pt x="7762437" y="1485922"/>
                  </a:lnTo>
                  <a:lnTo>
                    <a:pt x="7741520" y="1529749"/>
                  </a:lnTo>
                  <a:lnTo>
                    <a:pt x="7709716" y="1573666"/>
                  </a:lnTo>
                  <a:lnTo>
                    <a:pt x="7682648" y="1602992"/>
                  </a:lnTo>
                  <a:lnTo>
                    <a:pt x="7651018" y="1632354"/>
                  </a:lnTo>
                  <a:lnTo>
                    <a:pt x="7614935" y="1661750"/>
                  </a:lnTo>
                  <a:lnTo>
                    <a:pt x="7574512" y="1691181"/>
                  </a:lnTo>
                  <a:lnTo>
                    <a:pt x="7529857" y="1720644"/>
                  </a:lnTo>
                  <a:lnTo>
                    <a:pt x="7481083" y="1750139"/>
                  </a:lnTo>
                  <a:lnTo>
                    <a:pt x="7428300" y="1779663"/>
                  </a:lnTo>
                  <a:lnTo>
                    <a:pt x="7371618" y="1809215"/>
                  </a:lnTo>
                  <a:lnTo>
                    <a:pt x="7311147" y="1838795"/>
                  </a:lnTo>
                  <a:lnTo>
                    <a:pt x="7247000" y="1868401"/>
                  </a:lnTo>
                  <a:lnTo>
                    <a:pt x="7179286" y="1898031"/>
                  </a:lnTo>
                  <a:lnTo>
                    <a:pt x="7144126" y="1912855"/>
                  </a:lnTo>
                  <a:lnTo>
                    <a:pt x="7108116" y="1927684"/>
                  </a:lnTo>
                  <a:lnTo>
                    <a:pt x="7071269" y="1942519"/>
                  </a:lnTo>
                  <a:lnTo>
                    <a:pt x="7033600" y="1957360"/>
                  </a:lnTo>
                  <a:lnTo>
                    <a:pt x="6995123" y="1972205"/>
                  </a:lnTo>
                  <a:lnTo>
                    <a:pt x="6955850" y="1987055"/>
                  </a:lnTo>
                  <a:lnTo>
                    <a:pt x="6915797" y="2001911"/>
                  </a:lnTo>
                  <a:lnTo>
                    <a:pt x="6874976" y="2016771"/>
                  </a:lnTo>
                  <a:lnTo>
                    <a:pt x="6833402" y="2031635"/>
                  </a:lnTo>
                  <a:lnTo>
                    <a:pt x="6791088" y="2046504"/>
                  </a:lnTo>
                  <a:lnTo>
                    <a:pt x="6748049" y="2061377"/>
                  </a:lnTo>
                  <a:lnTo>
                    <a:pt x="6704298" y="2076253"/>
                  </a:lnTo>
                  <a:lnTo>
                    <a:pt x="6659849" y="2091134"/>
                  </a:lnTo>
                  <a:lnTo>
                    <a:pt x="6614716" y="2106018"/>
                  </a:lnTo>
                  <a:lnTo>
                    <a:pt x="6568912" y="2120906"/>
                  </a:lnTo>
                  <a:lnTo>
                    <a:pt x="6522452" y="2135797"/>
                  </a:lnTo>
                  <a:lnTo>
                    <a:pt x="6475350" y="2150692"/>
                  </a:lnTo>
                  <a:lnTo>
                    <a:pt x="6427618" y="2165589"/>
                  </a:lnTo>
                  <a:lnTo>
                    <a:pt x="6379271" y="2180489"/>
                  </a:lnTo>
                  <a:lnTo>
                    <a:pt x="6330323" y="2195392"/>
                  </a:lnTo>
                  <a:lnTo>
                    <a:pt x="6280788" y="2210297"/>
                  </a:lnTo>
                  <a:lnTo>
                    <a:pt x="6230680" y="2225205"/>
                  </a:lnTo>
                  <a:lnTo>
                    <a:pt x="6180011" y="2240115"/>
                  </a:lnTo>
                  <a:lnTo>
                    <a:pt x="6128797" y="2255027"/>
                  </a:lnTo>
                  <a:lnTo>
                    <a:pt x="6077051" y="2269941"/>
                  </a:lnTo>
                  <a:lnTo>
                    <a:pt x="6024786" y="2284856"/>
                  </a:lnTo>
                  <a:lnTo>
                    <a:pt x="5972018" y="2299773"/>
                  </a:lnTo>
                  <a:lnTo>
                    <a:pt x="5918758" y="2314691"/>
                  </a:lnTo>
                  <a:lnTo>
                    <a:pt x="5865022" y="2329611"/>
                  </a:lnTo>
                  <a:lnTo>
                    <a:pt x="5810824" y="2344531"/>
                  </a:lnTo>
                  <a:lnTo>
                    <a:pt x="5756176" y="2359453"/>
                  </a:lnTo>
                  <a:lnTo>
                    <a:pt x="5701093" y="2374375"/>
                  </a:lnTo>
                  <a:lnTo>
                    <a:pt x="5645588" y="2389297"/>
                  </a:lnTo>
                  <a:lnTo>
                    <a:pt x="5589676" y="2404220"/>
                  </a:lnTo>
                  <a:lnTo>
                    <a:pt x="5533371" y="2419143"/>
                  </a:lnTo>
                  <a:lnTo>
                    <a:pt x="5476685" y="2434066"/>
                  </a:lnTo>
                  <a:lnTo>
                    <a:pt x="5419634" y="2448989"/>
                  </a:lnTo>
                  <a:lnTo>
                    <a:pt x="5362230" y="2463912"/>
                  </a:lnTo>
                  <a:lnTo>
                    <a:pt x="5304488" y="2478834"/>
                  </a:lnTo>
                  <a:lnTo>
                    <a:pt x="5246421" y="2493756"/>
                  </a:lnTo>
                  <a:lnTo>
                    <a:pt x="5188044" y="2508677"/>
                  </a:lnTo>
                  <a:lnTo>
                    <a:pt x="5129370" y="2523597"/>
                  </a:lnTo>
                  <a:lnTo>
                    <a:pt x="5070413" y="2538515"/>
                  </a:lnTo>
                  <a:lnTo>
                    <a:pt x="5011186" y="2553433"/>
                  </a:lnTo>
                  <a:lnTo>
                    <a:pt x="4951704" y="2568349"/>
                  </a:lnTo>
                  <a:lnTo>
                    <a:pt x="4891981" y="2583263"/>
                  </a:lnTo>
                  <a:lnTo>
                    <a:pt x="4832030" y="2598176"/>
                  </a:lnTo>
                  <a:lnTo>
                    <a:pt x="4771865" y="2613087"/>
                  </a:lnTo>
                  <a:lnTo>
                    <a:pt x="4711500" y="2627995"/>
                  </a:lnTo>
                  <a:lnTo>
                    <a:pt x="4650949" y="2642901"/>
                  </a:lnTo>
                  <a:lnTo>
                    <a:pt x="4590225" y="2657805"/>
                  </a:lnTo>
                  <a:lnTo>
                    <a:pt x="4529343" y="2672707"/>
                  </a:lnTo>
                  <a:lnTo>
                    <a:pt x="4468317" y="2687605"/>
                  </a:lnTo>
                  <a:lnTo>
                    <a:pt x="4407159" y="2702501"/>
                  </a:lnTo>
                  <a:lnTo>
                    <a:pt x="4345884" y="2717393"/>
                  </a:lnTo>
                  <a:lnTo>
                    <a:pt x="4284506" y="2732282"/>
                  </a:lnTo>
                  <a:lnTo>
                    <a:pt x="4223039" y="2747168"/>
                  </a:lnTo>
                  <a:lnTo>
                    <a:pt x="4161496" y="2762050"/>
                  </a:lnTo>
                  <a:lnTo>
                    <a:pt x="4099892" y="2776928"/>
                  </a:lnTo>
                  <a:lnTo>
                    <a:pt x="4038239" y="2791803"/>
                  </a:lnTo>
                  <a:lnTo>
                    <a:pt x="3976553" y="2806673"/>
                  </a:lnTo>
                  <a:lnTo>
                    <a:pt x="3914846" y="2821539"/>
                  </a:lnTo>
                  <a:lnTo>
                    <a:pt x="3853133" y="2836401"/>
                  </a:lnTo>
                  <a:lnTo>
                    <a:pt x="3791428" y="2851258"/>
                  </a:lnTo>
                  <a:lnTo>
                    <a:pt x="3729743" y="2866110"/>
                  </a:lnTo>
                  <a:lnTo>
                    <a:pt x="3668094" y="2880958"/>
                  </a:lnTo>
                  <a:lnTo>
                    <a:pt x="3606494" y="2895800"/>
                  </a:lnTo>
                  <a:lnTo>
                    <a:pt x="3544956" y="2910637"/>
                  </a:lnTo>
                  <a:lnTo>
                    <a:pt x="3483495" y="2925469"/>
                  </a:lnTo>
                  <a:lnTo>
                    <a:pt x="3422125" y="2940295"/>
                  </a:lnTo>
                  <a:lnTo>
                    <a:pt x="3360859" y="2955115"/>
                  </a:lnTo>
                  <a:lnTo>
                    <a:pt x="3299711" y="2969930"/>
                  </a:lnTo>
                  <a:lnTo>
                    <a:pt x="3238695" y="2984738"/>
                  </a:lnTo>
                  <a:lnTo>
                    <a:pt x="3177824" y="2999540"/>
                  </a:lnTo>
                  <a:lnTo>
                    <a:pt x="3117114" y="3014336"/>
                  </a:lnTo>
                  <a:lnTo>
                    <a:pt x="3056576" y="3029125"/>
                  </a:lnTo>
                  <a:lnTo>
                    <a:pt x="2996226" y="3043907"/>
                  </a:lnTo>
                  <a:lnTo>
                    <a:pt x="2936078" y="3058683"/>
                  </a:lnTo>
                  <a:lnTo>
                    <a:pt x="2876144" y="3073451"/>
                  </a:lnTo>
                  <a:lnTo>
                    <a:pt x="2816438" y="3088213"/>
                  </a:lnTo>
                  <a:lnTo>
                    <a:pt x="2756976" y="3102967"/>
                  </a:lnTo>
                  <a:lnTo>
                    <a:pt x="2697770" y="3117713"/>
                  </a:lnTo>
                  <a:lnTo>
                    <a:pt x="2638834" y="3132451"/>
                  </a:lnTo>
                  <a:lnTo>
                    <a:pt x="2580182" y="3147182"/>
                  </a:lnTo>
                  <a:lnTo>
                    <a:pt x="2521828" y="3161905"/>
                  </a:lnTo>
                  <a:lnTo>
                    <a:pt x="2463786" y="3176619"/>
                  </a:lnTo>
                  <a:lnTo>
                    <a:pt x="2406070" y="3191325"/>
                  </a:lnTo>
                  <a:lnTo>
                    <a:pt x="2348693" y="3206023"/>
                  </a:lnTo>
                  <a:lnTo>
                    <a:pt x="2291669" y="3220712"/>
                  </a:lnTo>
                  <a:lnTo>
                    <a:pt x="2235012" y="3235392"/>
                  </a:lnTo>
                  <a:lnTo>
                    <a:pt x="2178736" y="3250062"/>
                  </a:lnTo>
                  <a:lnTo>
                    <a:pt x="2122855" y="3264724"/>
                  </a:lnTo>
                  <a:lnTo>
                    <a:pt x="2067383" y="3279376"/>
                  </a:lnTo>
                  <a:lnTo>
                    <a:pt x="2012333" y="3294019"/>
                  </a:lnTo>
                  <a:lnTo>
                    <a:pt x="1957719" y="3308652"/>
                  </a:lnTo>
                  <a:lnTo>
                    <a:pt x="1903555" y="3323275"/>
                  </a:lnTo>
                  <a:lnTo>
                    <a:pt x="1849856" y="3337889"/>
                  </a:lnTo>
                  <a:lnTo>
                    <a:pt x="1796634" y="3352492"/>
                  </a:lnTo>
                  <a:lnTo>
                    <a:pt x="1743903" y="3367084"/>
                  </a:lnTo>
                  <a:lnTo>
                    <a:pt x="1691678" y="3381666"/>
                  </a:lnTo>
                  <a:lnTo>
                    <a:pt x="1639973" y="3396238"/>
                  </a:lnTo>
                  <a:lnTo>
                    <a:pt x="1588800" y="3410798"/>
                  </a:lnTo>
                  <a:lnTo>
                    <a:pt x="1538174" y="3425348"/>
                  </a:lnTo>
                  <a:lnTo>
                    <a:pt x="1488110" y="3439886"/>
                  </a:lnTo>
                  <a:lnTo>
                    <a:pt x="1438619" y="3454413"/>
                  </a:lnTo>
                  <a:lnTo>
                    <a:pt x="1389717" y="3468929"/>
                  </a:lnTo>
                  <a:lnTo>
                    <a:pt x="1341418" y="3483432"/>
                  </a:lnTo>
                  <a:lnTo>
                    <a:pt x="1293734" y="3497924"/>
                  </a:lnTo>
                  <a:lnTo>
                    <a:pt x="1246680" y="3512404"/>
                  </a:lnTo>
                  <a:lnTo>
                    <a:pt x="1200270" y="3526872"/>
                  </a:lnTo>
                  <a:lnTo>
                    <a:pt x="1154518" y="3541328"/>
                  </a:lnTo>
                  <a:lnTo>
                    <a:pt x="1109437" y="3555770"/>
                  </a:lnTo>
                  <a:lnTo>
                    <a:pt x="1065041" y="3570201"/>
                  </a:lnTo>
                  <a:lnTo>
                    <a:pt x="1021345" y="3584618"/>
                  </a:lnTo>
                  <a:lnTo>
                    <a:pt x="978361" y="3599023"/>
                  </a:lnTo>
                  <a:lnTo>
                    <a:pt x="936104" y="3613414"/>
                  </a:lnTo>
                  <a:lnTo>
                    <a:pt x="894587" y="3627792"/>
                  </a:lnTo>
                  <a:lnTo>
                    <a:pt x="853825" y="3642156"/>
                  </a:lnTo>
                  <a:lnTo>
                    <a:pt x="813832" y="3656507"/>
                  </a:lnTo>
                  <a:lnTo>
                    <a:pt x="774620" y="3670844"/>
                  </a:lnTo>
                  <a:lnTo>
                    <a:pt x="736204" y="3685167"/>
                  </a:lnTo>
                  <a:lnTo>
                    <a:pt x="698598" y="3699476"/>
                  </a:lnTo>
                  <a:lnTo>
                    <a:pt x="661816" y="3713770"/>
                  </a:lnTo>
                  <a:lnTo>
                    <a:pt x="625871" y="3728050"/>
                  </a:lnTo>
                  <a:lnTo>
                    <a:pt x="556548" y="3756566"/>
                  </a:lnTo>
                  <a:lnTo>
                    <a:pt x="490741" y="3785022"/>
                  </a:lnTo>
                  <a:lnTo>
                    <a:pt x="428560" y="3813417"/>
                  </a:lnTo>
                  <a:lnTo>
                    <a:pt x="370116" y="3841749"/>
                  </a:lnTo>
                  <a:lnTo>
                    <a:pt x="315520" y="3870017"/>
                  </a:lnTo>
                  <a:lnTo>
                    <a:pt x="264882" y="3898220"/>
                  </a:lnTo>
                  <a:lnTo>
                    <a:pt x="218313" y="3926357"/>
                  </a:lnTo>
                  <a:lnTo>
                    <a:pt x="175923" y="3954426"/>
                  </a:lnTo>
                  <a:lnTo>
                    <a:pt x="137824" y="3982425"/>
                  </a:lnTo>
                  <a:lnTo>
                    <a:pt x="104126" y="4010355"/>
                  </a:lnTo>
                  <a:lnTo>
                    <a:pt x="74939" y="4038212"/>
                  </a:lnTo>
                  <a:lnTo>
                    <a:pt x="39859" y="4079860"/>
                  </a:lnTo>
                  <a:lnTo>
                    <a:pt x="15554" y="4121340"/>
                  </a:lnTo>
                  <a:lnTo>
                    <a:pt x="2395" y="4162646"/>
                  </a:lnTo>
                  <a:lnTo>
                    <a:pt x="0" y="4190085"/>
                  </a:lnTo>
                  <a:lnTo>
                    <a:pt x="806" y="4202381"/>
                  </a:lnTo>
                  <a:lnTo>
                    <a:pt x="11700" y="4239461"/>
                  </a:lnTo>
                  <a:lnTo>
                    <a:pt x="34968" y="4276803"/>
                  </a:lnTo>
                  <a:lnTo>
                    <a:pt x="70181" y="4314370"/>
                  </a:lnTo>
                  <a:lnTo>
                    <a:pt x="100081" y="4339523"/>
                  </a:lnTo>
                  <a:lnTo>
                    <a:pt x="134972" y="4364751"/>
                  </a:lnTo>
                  <a:lnTo>
                    <a:pt x="174726" y="4390043"/>
                  </a:lnTo>
                  <a:lnTo>
                    <a:pt x="219217" y="4415388"/>
                  </a:lnTo>
                  <a:lnTo>
                    <a:pt x="268317" y="4440777"/>
                  </a:lnTo>
                  <a:lnTo>
                    <a:pt x="321899" y="4466198"/>
                  </a:lnTo>
                  <a:lnTo>
                    <a:pt x="379835" y="4491641"/>
                  </a:lnTo>
                  <a:lnTo>
                    <a:pt x="442000" y="4517096"/>
                  </a:lnTo>
                  <a:lnTo>
                    <a:pt x="508264" y="4542553"/>
                  </a:lnTo>
                  <a:lnTo>
                    <a:pt x="578501" y="4568000"/>
                  </a:lnTo>
                  <a:lnTo>
                    <a:pt x="615069" y="4580717"/>
                  </a:lnTo>
                  <a:lnTo>
                    <a:pt x="652584" y="4593428"/>
                  </a:lnTo>
                  <a:lnTo>
                    <a:pt x="691027" y="4606132"/>
                  </a:lnTo>
                  <a:lnTo>
                    <a:pt x="730385" y="4618826"/>
                  </a:lnTo>
                  <a:lnTo>
                    <a:pt x="770640" y="4631511"/>
                  </a:lnTo>
                  <a:lnTo>
                    <a:pt x="811777" y="4644184"/>
                  </a:lnTo>
                  <a:lnTo>
                    <a:pt x="853780" y="4656845"/>
                  </a:lnTo>
                  <a:lnTo>
                    <a:pt x="896633" y="4669491"/>
                  </a:lnTo>
                  <a:lnTo>
                    <a:pt x="940320" y="4682123"/>
                  </a:lnTo>
                  <a:lnTo>
                    <a:pt x="984826" y="4694737"/>
                  </a:lnTo>
                  <a:lnTo>
                    <a:pt x="1030134" y="4707334"/>
                  </a:lnTo>
                  <a:lnTo>
                    <a:pt x="1076228" y="4719912"/>
                  </a:lnTo>
                  <a:lnTo>
                    <a:pt x="1123093" y="4732469"/>
                  </a:lnTo>
                  <a:lnTo>
                    <a:pt x="1170713" y="4745004"/>
                  </a:lnTo>
                  <a:lnTo>
                    <a:pt x="1219071" y="4757516"/>
                  </a:lnTo>
                  <a:lnTo>
                    <a:pt x="1268152" y="4770004"/>
                  </a:lnTo>
                  <a:lnTo>
                    <a:pt x="1317940" y="4782466"/>
                  </a:lnTo>
                  <a:lnTo>
                    <a:pt x="1368419" y="4794901"/>
                  </a:lnTo>
                  <a:lnTo>
                    <a:pt x="1419573" y="4807307"/>
                  </a:lnTo>
                  <a:lnTo>
                    <a:pt x="1471386" y="4819684"/>
                  </a:lnTo>
                  <a:lnTo>
                    <a:pt x="1523842" y="4832030"/>
                  </a:lnTo>
                  <a:lnTo>
                    <a:pt x="1576926" y="4844344"/>
                  </a:lnTo>
                  <a:lnTo>
                    <a:pt x="1630622" y="4856624"/>
                  </a:lnTo>
                  <a:lnTo>
                    <a:pt x="1684912" y="4868869"/>
                  </a:lnTo>
                  <a:lnTo>
                    <a:pt x="1739783" y="4881079"/>
                  </a:lnTo>
                  <a:lnTo>
                    <a:pt x="1795217" y="4893250"/>
                  </a:lnTo>
                  <a:lnTo>
                    <a:pt x="1851199" y="4905383"/>
                  </a:lnTo>
                  <a:lnTo>
                    <a:pt x="1907714" y="4917476"/>
                  </a:lnTo>
                  <a:lnTo>
                    <a:pt x="1964744" y="4929528"/>
                  </a:lnTo>
                  <a:lnTo>
                    <a:pt x="2022274" y="4941537"/>
                  </a:lnTo>
                  <a:lnTo>
                    <a:pt x="2080288" y="4953502"/>
                  </a:lnTo>
                  <a:lnTo>
                    <a:pt x="2138771" y="4965421"/>
                  </a:lnTo>
                  <a:lnTo>
                    <a:pt x="2197706" y="4977294"/>
                  </a:lnTo>
                  <a:lnTo>
                    <a:pt x="2257078" y="4989119"/>
                  </a:lnTo>
                  <a:lnTo>
                    <a:pt x="2316870" y="5000895"/>
                  </a:lnTo>
                  <a:lnTo>
                    <a:pt x="2377067" y="5012621"/>
                  </a:lnTo>
                  <a:lnTo>
                    <a:pt x="2437653" y="5024294"/>
                  </a:lnTo>
                  <a:lnTo>
                    <a:pt x="2498611" y="5035915"/>
                  </a:lnTo>
                  <a:lnTo>
                    <a:pt x="2559927" y="5047481"/>
                  </a:lnTo>
                  <a:lnTo>
                    <a:pt x="2621583" y="5058991"/>
                  </a:lnTo>
                  <a:lnTo>
                    <a:pt x="2683565" y="5070444"/>
                  </a:lnTo>
                  <a:lnTo>
                    <a:pt x="2745856" y="5081839"/>
                  </a:lnTo>
                  <a:lnTo>
                    <a:pt x="2808440" y="5093175"/>
                  </a:lnTo>
                  <a:lnTo>
                    <a:pt x="2871302" y="5104449"/>
                  </a:lnTo>
                  <a:lnTo>
                    <a:pt x="2934425" y="5115662"/>
                  </a:lnTo>
                  <a:lnTo>
                    <a:pt x="2997794" y="5126810"/>
                  </a:lnTo>
                  <a:lnTo>
                    <a:pt x="3061393" y="5137894"/>
                  </a:lnTo>
                  <a:lnTo>
                    <a:pt x="3125205" y="5148912"/>
                  </a:lnTo>
                  <a:lnTo>
                    <a:pt x="3189216" y="5159862"/>
                  </a:lnTo>
                  <a:lnTo>
                    <a:pt x="3253408" y="5170744"/>
                  </a:lnTo>
                  <a:lnTo>
                    <a:pt x="3317766" y="5181555"/>
                  </a:lnTo>
                  <a:lnTo>
                    <a:pt x="3382275" y="5192295"/>
                  </a:lnTo>
                  <a:lnTo>
                    <a:pt x="3446918" y="5202962"/>
                  </a:lnTo>
                  <a:lnTo>
                    <a:pt x="3511679" y="5213556"/>
                  </a:lnTo>
                  <a:lnTo>
                    <a:pt x="3576542" y="5224074"/>
                  </a:lnTo>
                  <a:lnTo>
                    <a:pt x="3641493" y="5234516"/>
                  </a:lnTo>
                  <a:lnTo>
                    <a:pt x="3706513" y="5244879"/>
                  </a:lnTo>
                  <a:lnTo>
                    <a:pt x="3771589" y="5255164"/>
                  </a:lnTo>
                  <a:lnTo>
                    <a:pt x="3836703" y="5265368"/>
                  </a:lnTo>
                  <a:lnTo>
                    <a:pt x="3901841" y="5275490"/>
                  </a:lnTo>
                  <a:lnTo>
                    <a:pt x="3966985" y="5285529"/>
                  </a:lnTo>
                  <a:lnTo>
                    <a:pt x="4032120" y="5295484"/>
                  </a:lnTo>
                  <a:lnTo>
                    <a:pt x="4097231" y="5305353"/>
                  </a:lnTo>
                  <a:lnTo>
                    <a:pt x="4162301" y="5315135"/>
                  </a:lnTo>
                  <a:lnTo>
                    <a:pt x="4227314" y="5324829"/>
                  </a:lnTo>
                  <a:lnTo>
                    <a:pt x="4292255" y="5334433"/>
                  </a:lnTo>
                  <a:lnTo>
                    <a:pt x="4357108" y="5343946"/>
                  </a:lnTo>
                  <a:lnTo>
                    <a:pt x="4421856" y="5353367"/>
                  </a:lnTo>
                  <a:lnTo>
                    <a:pt x="4486484" y="5362695"/>
                  </a:lnTo>
                  <a:lnTo>
                    <a:pt x="4550975" y="5371927"/>
                  </a:lnTo>
                  <a:lnTo>
                    <a:pt x="4615315" y="5381064"/>
                  </a:lnTo>
                  <a:lnTo>
                    <a:pt x="4679487" y="5390103"/>
                  </a:lnTo>
                  <a:lnTo>
                    <a:pt x="4743474" y="5399043"/>
                  </a:lnTo>
                  <a:lnTo>
                    <a:pt x="4807262" y="5407883"/>
                  </a:lnTo>
                  <a:lnTo>
                    <a:pt x="4870835" y="5416622"/>
                  </a:lnTo>
                  <a:lnTo>
                    <a:pt x="4934176" y="5425258"/>
                  </a:lnTo>
                  <a:lnTo>
                    <a:pt x="4997269" y="5433791"/>
                  </a:lnTo>
                  <a:lnTo>
                    <a:pt x="5060099" y="5442218"/>
                  </a:lnTo>
                  <a:lnTo>
                    <a:pt x="5122650" y="5450538"/>
                  </a:lnTo>
                  <a:lnTo>
                    <a:pt x="5184905" y="5458751"/>
                  </a:lnTo>
                  <a:lnTo>
                    <a:pt x="5246849" y="5466854"/>
                  </a:lnTo>
                  <a:lnTo>
                    <a:pt x="5308467" y="5474847"/>
                  </a:lnTo>
                  <a:lnTo>
                    <a:pt x="5369741" y="5482728"/>
                  </a:lnTo>
                  <a:lnTo>
                    <a:pt x="5430656" y="5490496"/>
                  </a:lnTo>
                  <a:lnTo>
                    <a:pt x="5491197" y="5498150"/>
                  </a:lnTo>
                  <a:lnTo>
                    <a:pt x="5551347" y="5505688"/>
                  </a:lnTo>
                  <a:lnTo>
                    <a:pt x="5611091" y="5513109"/>
                  </a:lnTo>
                  <a:lnTo>
                    <a:pt x="5670412" y="5520411"/>
                  </a:lnTo>
                  <a:lnTo>
                    <a:pt x="5729295" y="5527594"/>
                  </a:lnTo>
                  <a:lnTo>
                    <a:pt x="5787723" y="5534657"/>
                  </a:lnTo>
                  <a:lnTo>
                    <a:pt x="5845681" y="5541597"/>
                  </a:lnTo>
                  <a:lnTo>
                    <a:pt x="5903154" y="5548413"/>
                  </a:lnTo>
                  <a:lnTo>
                    <a:pt x="5960124" y="5555105"/>
                  </a:lnTo>
                  <a:lnTo>
                    <a:pt x="6016576" y="5561670"/>
                  </a:lnTo>
                  <a:lnTo>
                    <a:pt x="6072495" y="5568108"/>
                  </a:lnTo>
                  <a:lnTo>
                    <a:pt x="6127864" y="5574417"/>
                  </a:lnTo>
                  <a:lnTo>
                    <a:pt x="6182667" y="5580597"/>
                  </a:lnTo>
                  <a:lnTo>
                    <a:pt x="6236888" y="5586645"/>
                  </a:lnTo>
                  <a:lnTo>
                    <a:pt x="6290513" y="5592560"/>
                  </a:lnTo>
                  <a:lnTo>
                    <a:pt x="6343523" y="5598341"/>
                  </a:lnTo>
                  <a:lnTo>
                    <a:pt x="6395905" y="5603987"/>
                  </a:lnTo>
                  <a:lnTo>
                    <a:pt x="6447642" y="5609497"/>
                  </a:lnTo>
                  <a:lnTo>
                    <a:pt x="6498717" y="5614869"/>
                  </a:lnTo>
                  <a:lnTo>
                    <a:pt x="6549115" y="5620101"/>
                  </a:lnTo>
                  <a:lnTo>
                    <a:pt x="6598821" y="5625193"/>
                  </a:lnTo>
                  <a:lnTo>
                    <a:pt x="6647818" y="5630144"/>
                  </a:lnTo>
                  <a:lnTo>
                    <a:pt x="6696090" y="5634951"/>
                  </a:lnTo>
                  <a:lnTo>
                    <a:pt x="6743621" y="5639614"/>
                  </a:lnTo>
                  <a:lnTo>
                    <a:pt x="6790396" y="5644131"/>
                  </a:lnTo>
                  <a:lnTo>
                    <a:pt x="6836399" y="5648501"/>
                  </a:lnTo>
                  <a:lnTo>
                    <a:pt x="6881613" y="5652723"/>
                  </a:lnTo>
                  <a:lnTo>
                    <a:pt x="6926023" y="5656795"/>
                  </a:lnTo>
                  <a:lnTo>
                    <a:pt x="6969613" y="5660717"/>
                  </a:lnTo>
                  <a:lnTo>
                    <a:pt x="7012367" y="5664486"/>
                  </a:lnTo>
                  <a:lnTo>
                    <a:pt x="7054269" y="5668101"/>
                  </a:lnTo>
                  <a:lnTo>
                    <a:pt x="7095303" y="5671562"/>
                  </a:lnTo>
                  <a:lnTo>
                    <a:pt x="7135454" y="5674867"/>
                  </a:lnTo>
                  <a:lnTo>
                    <a:pt x="7174704" y="5678014"/>
                  </a:lnTo>
                  <a:lnTo>
                    <a:pt x="7213040" y="5681003"/>
                  </a:lnTo>
                  <a:lnTo>
                    <a:pt x="7286900" y="5686499"/>
                  </a:lnTo>
                  <a:lnTo>
                    <a:pt x="7356906" y="5691344"/>
                  </a:lnTo>
                  <a:lnTo>
                    <a:pt x="7422933" y="5695529"/>
                  </a:lnTo>
                  <a:lnTo>
                    <a:pt x="7484852" y="5699042"/>
                  </a:lnTo>
                  <a:lnTo>
                    <a:pt x="7542536" y="5701873"/>
                  </a:lnTo>
                  <a:lnTo>
                    <a:pt x="7595857" y="5704012"/>
                  </a:lnTo>
                  <a:lnTo>
                    <a:pt x="7644690" y="5705448"/>
                  </a:lnTo>
                  <a:lnTo>
                    <a:pt x="7688906" y="5706171"/>
                  </a:lnTo>
                  <a:lnTo>
                    <a:pt x="7709242" y="5706262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04657" y="1835835"/>
              <a:ext cx="0" cy="1326515"/>
            </a:xfrm>
            <a:custGeom>
              <a:avLst/>
              <a:gdLst/>
              <a:ahLst/>
              <a:cxnLst/>
              <a:rect l="l" t="t" r="r" b="b"/>
              <a:pathLst>
                <a:path h="1326514">
                  <a:moveTo>
                    <a:pt x="0" y="0"/>
                  </a:moveTo>
                  <a:lnTo>
                    <a:pt x="0" y="13264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66645" y="4020235"/>
              <a:ext cx="0" cy="1143635"/>
            </a:xfrm>
            <a:custGeom>
              <a:avLst/>
              <a:gdLst/>
              <a:ahLst/>
              <a:cxnLst/>
              <a:rect l="l" t="t" r="r" b="b"/>
              <a:pathLst>
                <a:path h="1143635">
                  <a:moveTo>
                    <a:pt x="0" y="0"/>
                  </a:moveTo>
                  <a:lnTo>
                    <a:pt x="0" y="114338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9257" y="6496731"/>
              <a:ext cx="0" cy="1847214"/>
            </a:xfrm>
            <a:custGeom>
              <a:avLst/>
              <a:gdLst/>
              <a:ahLst/>
              <a:cxnLst/>
              <a:rect l="l" t="t" r="r" b="b"/>
              <a:pathLst>
                <a:path h="1847215">
                  <a:moveTo>
                    <a:pt x="0" y="0"/>
                  </a:moveTo>
                  <a:lnTo>
                    <a:pt x="0" y="18471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88092" y="7010399"/>
              <a:ext cx="0" cy="1338580"/>
            </a:xfrm>
            <a:custGeom>
              <a:avLst/>
              <a:gdLst/>
              <a:ahLst/>
              <a:cxnLst/>
              <a:rect l="l" t="t" r="r" b="b"/>
              <a:pathLst>
                <a:path h="1338579">
                  <a:moveTo>
                    <a:pt x="0" y="0"/>
                  </a:moveTo>
                  <a:lnTo>
                    <a:pt x="0" y="1338097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6289" y="1016002"/>
              <a:ext cx="0" cy="1054100"/>
            </a:xfrm>
            <a:custGeom>
              <a:avLst/>
              <a:gdLst/>
              <a:ahLst/>
              <a:cxnLst/>
              <a:rect l="l" t="t" r="r" b="b"/>
              <a:pathLst>
                <a:path h="1054100">
                  <a:moveTo>
                    <a:pt x="0" y="0"/>
                  </a:moveTo>
                  <a:lnTo>
                    <a:pt x="0" y="105410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740759" y="1323686"/>
              <a:ext cx="0" cy="1273175"/>
            </a:xfrm>
            <a:custGeom>
              <a:avLst/>
              <a:gdLst/>
              <a:ahLst/>
              <a:cxnLst/>
              <a:rect l="l" t="t" r="r" b="b"/>
              <a:pathLst>
                <a:path h="1273175">
                  <a:moveTo>
                    <a:pt x="0" y="0"/>
                  </a:moveTo>
                  <a:lnTo>
                    <a:pt x="0" y="127297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65943" y="3009900"/>
              <a:ext cx="0" cy="1586865"/>
            </a:xfrm>
            <a:custGeom>
              <a:avLst/>
              <a:gdLst/>
              <a:ahLst/>
              <a:cxnLst/>
              <a:rect l="l" t="t" r="r" b="b"/>
              <a:pathLst>
                <a:path h="1586864">
                  <a:moveTo>
                    <a:pt x="0" y="0"/>
                  </a:moveTo>
                  <a:lnTo>
                    <a:pt x="0" y="158634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71465" y="5788078"/>
              <a:ext cx="0" cy="1470025"/>
            </a:xfrm>
            <a:custGeom>
              <a:avLst/>
              <a:gdLst/>
              <a:ahLst/>
              <a:cxnLst/>
              <a:rect l="l" t="t" r="r" b="b"/>
              <a:pathLst>
                <a:path h="1470025">
                  <a:moveTo>
                    <a:pt x="0" y="0"/>
                  </a:moveTo>
                  <a:lnTo>
                    <a:pt x="0" y="146940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36892" y="3848097"/>
              <a:ext cx="0" cy="1543685"/>
            </a:xfrm>
            <a:custGeom>
              <a:avLst/>
              <a:gdLst/>
              <a:ahLst/>
              <a:cxnLst/>
              <a:rect l="l" t="t" r="r" b="b"/>
              <a:pathLst>
                <a:path h="1543685">
                  <a:moveTo>
                    <a:pt x="0" y="0"/>
                  </a:moveTo>
                  <a:lnTo>
                    <a:pt x="0" y="1543316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12807" y="5565908"/>
              <a:ext cx="0" cy="1216025"/>
            </a:xfrm>
            <a:custGeom>
              <a:avLst/>
              <a:gdLst/>
              <a:ahLst/>
              <a:cxnLst/>
              <a:rect l="l" t="t" r="r" b="b"/>
              <a:pathLst>
                <a:path h="1216025">
                  <a:moveTo>
                    <a:pt x="0" y="0"/>
                  </a:moveTo>
                  <a:lnTo>
                    <a:pt x="0" y="121587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9407" y="1702729"/>
              <a:ext cx="190500" cy="1905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1040" y="1955800"/>
              <a:ext cx="190500" cy="1905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5509" y="2406153"/>
              <a:ext cx="190500" cy="190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1394" y="3937000"/>
              <a:ext cx="190500" cy="1905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0693" y="4500990"/>
              <a:ext cx="190500" cy="190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1642" y="5275553"/>
              <a:ext cx="190500" cy="1905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007" y="6324599"/>
              <a:ext cx="190500" cy="1905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7557" y="6686530"/>
              <a:ext cx="190500" cy="1905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2842" y="6908799"/>
              <a:ext cx="190500" cy="1905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215" y="7221122"/>
              <a:ext cx="190500" cy="1905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156791" y="2996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35540" y="5756324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156791" y="728461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56791" y="728461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8894" y="1655315"/>
              <a:ext cx="327660" cy="119380"/>
            </a:xfrm>
            <a:custGeom>
              <a:avLst/>
              <a:gdLst/>
              <a:ahLst/>
              <a:cxnLst/>
              <a:rect l="l" t="t" r="r" b="b"/>
              <a:pathLst>
                <a:path w="327659" h="119380">
                  <a:moveTo>
                    <a:pt x="5537" y="0"/>
                  </a:moveTo>
                  <a:lnTo>
                    <a:pt x="0" y="105562"/>
                  </a:lnTo>
                  <a:lnTo>
                    <a:pt x="261061" y="119240"/>
                  </a:lnTo>
                  <a:lnTo>
                    <a:pt x="327215" y="70231"/>
                  </a:lnTo>
                  <a:lnTo>
                    <a:pt x="266598" y="13677"/>
                  </a:lnTo>
                  <a:lnTo>
                    <a:pt x="5537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49300" y="8597285"/>
            <a:ext cx="154305" cy="18161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spc="-80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8609985"/>
            <a:ext cx="2224405" cy="15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5"/>
              </a:lnSpc>
              <a:tabLst>
                <a:tab pos="380365" algn="l"/>
              </a:tabLst>
            </a:pPr>
            <a:r>
              <a:rPr sz="1100" b="1" spc="-50" dirty="0">
                <a:solidFill>
                  <a:srgbClr val="000048"/>
                </a:solidFill>
                <a:latin typeface="Arial"/>
                <a:cs typeface="Arial"/>
              </a:rPr>
              <a:t>2</a:t>
            </a:r>
            <a:r>
              <a:rPr sz="11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1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1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1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Handbook</a:t>
            </a:r>
            <a:endParaRPr sz="11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216650" cy="9144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40755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0048"/>
                </a:solidFill>
              </a:rPr>
              <a:t>Table</a:t>
            </a:r>
            <a:r>
              <a:rPr sz="4000" spc="-150" dirty="0">
                <a:solidFill>
                  <a:srgbClr val="000048"/>
                </a:solidFill>
              </a:rPr>
              <a:t> </a:t>
            </a:r>
            <a:r>
              <a:rPr sz="4000" spc="200" dirty="0">
                <a:solidFill>
                  <a:srgbClr val="000048"/>
                </a:solidFill>
              </a:rPr>
              <a:t>of</a:t>
            </a:r>
            <a:r>
              <a:rPr sz="4000" spc="-150" dirty="0">
                <a:solidFill>
                  <a:srgbClr val="000048"/>
                </a:solidFill>
              </a:rPr>
              <a:t> </a:t>
            </a:r>
            <a:r>
              <a:rPr sz="4000" spc="55" dirty="0">
                <a:solidFill>
                  <a:srgbClr val="000048"/>
                </a:solidFill>
              </a:rPr>
              <a:t>contents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6777566" y="2722229"/>
            <a:ext cx="3578860" cy="6356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b="1" spc="-10" dirty="0">
                <a:solidFill>
                  <a:srgbClr val="000048"/>
                </a:solidFill>
                <a:latin typeface="Arial"/>
                <a:cs typeface="Arial"/>
              </a:rPr>
              <a:t>Introduction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Boundless</a:t>
            </a:r>
            <a:r>
              <a:rPr sz="17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potential</a:t>
            </a:r>
            <a:r>
              <a:rPr sz="17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7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7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fingertips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05553" y="2768000"/>
            <a:ext cx="1435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0" dirty="0">
                <a:solidFill>
                  <a:srgbClr val="000048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7566" y="4595162"/>
            <a:ext cx="5947410" cy="6356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b="1" spc="-10" dirty="0">
                <a:solidFill>
                  <a:srgbClr val="000048"/>
                </a:solidFill>
                <a:latin typeface="Arial"/>
                <a:cs typeface="Arial"/>
              </a:rPr>
              <a:t>Basics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strengths,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weaknesses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7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unknowns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7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05553" y="4640933"/>
            <a:ext cx="1416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0" dirty="0">
                <a:solidFill>
                  <a:srgbClr val="000048"/>
                </a:solidFill>
                <a:latin typeface="Arial"/>
                <a:cs typeface="Arial"/>
              </a:rPr>
              <a:t>8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7566" y="6539989"/>
            <a:ext cx="6702425" cy="6356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b="1" spc="-95" dirty="0">
                <a:solidFill>
                  <a:srgbClr val="000048"/>
                </a:solidFill>
                <a:latin typeface="Arial"/>
                <a:cs typeface="Arial"/>
              </a:rPr>
              <a:t>Responsible</a:t>
            </a:r>
            <a:r>
              <a:rPr sz="17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700" b="1" spc="-25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Deploying</a:t>
            </a:r>
            <a:r>
              <a:rPr sz="17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7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7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7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7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7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responsible</a:t>
            </a:r>
            <a:r>
              <a:rPr sz="17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7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effective</a:t>
            </a:r>
            <a:r>
              <a:rPr sz="17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way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05553" y="6585760"/>
            <a:ext cx="2266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40" dirty="0">
                <a:solidFill>
                  <a:srgbClr val="000048"/>
                </a:solidFill>
                <a:latin typeface="Arial"/>
                <a:cs typeface="Arial"/>
              </a:rPr>
              <a:t>21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77566" y="3659019"/>
            <a:ext cx="7144384" cy="6356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b="1" spc="-10" dirty="0">
                <a:solidFill>
                  <a:srgbClr val="000048"/>
                </a:solidFill>
                <a:latin typeface="Arial"/>
                <a:cs typeface="Arial"/>
              </a:rPr>
              <a:t>Landscape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7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7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arrived</a:t>
            </a:r>
            <a:r>
              <a:rPr sz="17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here,</a:t>
            </a:r>
            <a:r>
              <a:rPr sz="17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where</a:t>
            </a:r>
            <a:r>
              <a:rPr sz="17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7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may</a:t>
            </a:r>
            <a:r>
              <a:rPr sz="17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7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headed</a:t>
            </a:r>
            <a:r>
              <a:rPr sz="17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meeting</a:t>
            </a:r>
            <a:r>
              <a:rPr sz="17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the</a:t>
            </a:r>
            <a:r>
              <a:rPr sz="17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natives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05553" y="3704790"/>
            <a:ext cx="1536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0" dirty="0">
                <a:solidFill>
                  <a:srgbClr val="000048"/>
                </a:solidFill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77566" y="5531952"/>
            <a:ext cx="7416800" cy="6356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b="1" spc="-10" dirty="0">
                <a:solidFill>
                  <a:srgbClr val="000048"/>
                </a:solidFill>
                <a:latin typeface="Arial"/>
                <a:cs typeface="Arial"/>
              </a:rPr>
              <a:t>Applications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Known </a:t>
            </a:r>
            <a:r>
              <a:rPr sz="17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7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expected use-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cases</a:t>
            </a:r>
            <a:r>
              <a:rPr sz="17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 Generative</a:t>
            </a:r>
            <a:r>
              <a:rPr sz="17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 in</a:t>
            </a:r>
            <a:r>
              <a:rPr sz="17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 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environments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05553" y="5577723"/>
            <a:ext cx="228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25" dirty="0">
                <a:solidFill>
                  <a:srgbClr val="000048"/>
                </a:solidFill>
                <a:latin typeface="Arial"/>
                <a:cs typeface="Arial"/>
              </a:rPr>
              <a:t>12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77566" y="7492540"/>
            <a:ext cx="6799580" cy="6356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b="1" spc="-10" dirty="0">
                <a:solidFill>
                  <a:srgbClr val="000048"/>
                </a:solidFill>
                <a:latin typeface="Arial"/>
                <a:cs typeface="Arial"/>
              </a:rPr>
              <a:t>Readiness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Practical</a:t>
            </a:r>
            <a:r>
              <a:rPr sz="17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guidance</a:t>
            </a:r>
            <a:r>
              <a:rPr sz="17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7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adapting</a:t>
            </a:r>
            <a:r>
              <a:rPr sz="17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7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leading</a:t>
            </a:r>
            <a:r>
              <a:rPr sz="17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7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7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7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7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05553" y="7538311"/>
            <a:ext cx="2552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5" dirty="0">
                <a:solidFill>
                  <a:srgbClr val="000048"/>
                </a:solidFill>
                <a:latin typeface="Arial"/>
                <a:cs typeface="Arial"/>
              </a:rPr>
              <a:t>26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400028"/>
            <a:ext cx="3603625" cy="5501005"/>
          </a:xfrm>
          <a:prstGeom prst="rect">
            <a:avLst/>
          </a:prstGeom>
        </p:spPr>
        <p:txBody>
          <a:bodyPr vert="horz" wrap="square" lIns="0" tIns="428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75"/>
              </a:spcBef>
            </a:pPr>
            <a:r>
              <a:rPr sz="5750" spc="-405" dirty="0">
                <a:solidFill>
                  <a:srgbClr val="92BBE6"/>
                </a:solidFill>
                <a:latin typeface="Microsoft Sans Serif"/>
                <a:cs typeface="Microsoft Sans Serif"/>
              </a:rPr>
              <a:t>7</a:t>
            </a:r>
            <a:endParaRPr sz="57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b="1" spc="-10" dirty="0">
                <a:solidFill>
                  <a:srgbClr val="92BBE6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12700" marR="1162685">
              <a:lnSpc>
                <a:spcPct val="100000"/>
              </a:lnSpc>
              <a:spcBef>
                <a:spcPts val="1010"/>
              </a:spcBef>
            </a:pP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 </a:t>
            </a:r>
            <a:r>
              <a:rPr sz="3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</a:t>
            </a:r>
            <a:endParaRPr sz="3800">
              <a:latin typeface="Microsoft Sans Serif"/>
              <a:cs typeface="Microsoft Sans Serif"/>
            </a:endParaRPr>
          </a:p>
          <a:p>
            <a:pPr marL="12700" marR="273685" algn="just">
              <a:lnSpc>
                <a:spcPct val="109000"/>
              </a:lnSpc>
              <a:spcBef>
                <a:spcPts val="262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they’re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“just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browsing”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loyal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way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engage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brands</a:t>
            </a:r>
            <a:r>
              <a:rPr sz="1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throughout</a:t>
            </a:r>
            <a:r>
              <a:rPr sz="1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shopping</a:t>
            </a:r>
            <a:r>
              <a:rPr sz="1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post-purchase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dramatically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evolve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AI.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answers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becoming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seamless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appetite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content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noise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decreasing,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customers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expect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personal,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intuitive,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adaptive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touch-points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that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needs.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It’s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put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UX.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12518" y="1063494"/>
            <a:ext cx="182753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50" dirty="0">
                <a:solidFill>
                  <a:srgbClr val="2F78C4"/>
                </a:solidFill>
                <a:latin typeface="Arial"/>
                <a:cs typeface="Arial"/>
              </a:rPr>
              <a:t>Shopping</a:t>
            </a:r>
            <a:r>
              <a:rPr sz="1500" b="1" spc="-3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F78C4"/>
                </a:solidFill>
                <a:latin typeface="Arial"/>
                <a:cs typeface="Arial"/>
              </a:rPr>
              <a:t>and </a:t>
            </a:r>
            <a:r>
              <a:rPr sz="1500" b="1" spc="-50" dirty="0">
                <a:solidFill>
                  <a:srgbClr val="2F78C4"/>
                </a:solidFill>
                <a:latin typeface="Arial"/>
                <a:cs typeface="Arial"/>
              </a:rPr>
              <a:t>Product </a:t>
            </a:r>
            <a:r>
              <a:rPr sz="1500" b="1" spc="-35" dirty="0">
                <a:solidFill>
                  <a:srgbClr val="2F78C4"/>
                </a:solidFill>
                <a:latin typeface="Arial"/>
                <a:cs typeface="Arial"/>
              </a:rPr>
              <a:t>Comparison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368" y="3226431"/>
            <a:ext cx="878840" cy="4699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500" b="1" spc="-55" dirty="0">
                <a:solidFill>
                  <a:srgbClr val="2F78C4"/>
                </a:solidFill>
                <a:latin typeface="Arial"/>
                <a:cs typeface="Arial"/>
              </a:rPr>
              <a:t>Purchase,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Returns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8905" y="2184447"/>
            <a:ext cx="1602740" cy="13214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Intelligent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Product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Suggester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Synthesize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wide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new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level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personalized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shopping</a:t>
            </a:r>
            <a:r>
              <a:rPr sz="1300" spc="229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experience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36413" y="1530982"/>
            <a:ext cx="182118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145">
              <a:lnSpc>
                <a:spcPct val="109000"/>
              </a:lnSpc>
              <a:spcBef>
                <a:spcPts val="100"/>
              </a:spcBef>
            </a:pP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Conversational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UI</a:t>
            </a:r>
            <a:r>
              <a:rPr sz="1300" b="1" spc="50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Users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natural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language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(voice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text)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engage,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filter,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qualify,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assist,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during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buying</a:t>
            </a:r>
            <a:r>
              <a:rPr sz="1300" spc="1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experience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98275" y="4181332"/>
            <a:ext cx="2052955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7665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Dynamic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Personalized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Pricing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Potential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novel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AI-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driven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pricing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mechanisms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various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inputs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optimize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sales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14803" y="3065586"/>
            <a:ext cx="200977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Predictive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Return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Systems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prior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buying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behavior,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post-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purchase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engagements,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predict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address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1075" y="3735232"/>
            <a:ext cx="2116455" cy="13214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Fraud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Detection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analyzing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behavior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fraud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suggest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further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prevent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fraud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25817" y="5379628"/>
            <a:ext cx="1845945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Churn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Prevention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ID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behavioral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patterns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at-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engagements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prevent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churn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94738" y="7338870"/>
            <a:ext cx="185610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Generative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Remarketing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dynamically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</a:t>
            </a:r>
            <a:r>
              <a:rPr sz="1300" spc="3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cohort-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endParaRPr sz="1300">
              <a:latin typeface="Microsoft Sans Serif"/>
              <a:cs typeface="Microsoft Sans Serif"/>
            </a:endParaRPr>
          </a:p>
          <a:p>
            <a:pPr marL="12700" marR="148590">
              <a:lnSpc>
                <a:spcPct val="109000"/>
              </a:lnSpc>
            </a:pP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personalized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remarketing</a:t>
            </a:r>
            <a:r>
              <a:rPr sz="1300" spc="2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strategies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05363" y="5727659"/>
            <a:ext cx="221234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9275">
              <a:lnSpc>
                <a:spcPct val="109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Behavioral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Campaign Shaping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loyal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buyers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identify/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surface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trends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formulate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full-funnel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campaigns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49400" y="7680195"/>
            <a:ext cx="6477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Repeat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0519" y="7121693"/>
            <a:ext cx="1739264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4640">
              <a:lnSpc>
                <a:spcPct val="109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Generative</a:t>
            </a:r>
            <a:r>
              <a:rPr sz="1300" b="1" spc="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Loyalty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Programs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Novel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loyalty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programs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using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endParaRPr sz="1300">
              <a:latin typeface="Microsoft Sans Serif"/>
              <a:cs typeface="Microsoft Sans Serif"/>
            </a:endParaRPr>
          </a:p>
          <a:p>
            <a:pPr marL="12700" marR="66040">
              <a:lnSpc>
                <a:spcPct val="109000"/>
              </a:lnSpc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personalize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incentives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56766" y="5914895"/>
            <a:ext cx="6578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40" dirty="0">
                <a:solidFill>
                  <a:srgbClr val="2F78C4"/>
                </a:solidFill>
                <a:latin typeface="Arial"/>
                <a:cs typeface="Arial"/>
              </a:rPr>
              <a:t>Loyalty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41833" y="1008328"/>
            <a:ext cx="204597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Virtual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Demos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210" dirty="0">
                <a:solidFill>
                  <a:srgbClr val="000048"/>
                </a:solidFill>
                <a:latin typeface="Arial"/>
                <a:cs typeface="Arial"/>
              </a:rPr>
              <a:t>/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Try-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Ons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visualizes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various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settings,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including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worn,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better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qualifying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67812" y="1225766"/>
            <a:ext cx="1886585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Contextual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UI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Adaptive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interfaces,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context: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behavioral,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social,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temporal,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emotional,</a:t>
            </a:r>
            <a:r>
              <a:rPr sz="1300" spc="20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personal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57893" y="1057814"/>
            <a:ext cx="8366759" cy="7339330"/>
            <a:chOff x="6057893" y="1057814"/>
            <a:chExt cx="8366759" cy="7339330"/>
          </a:xfrm>
        </p:grpSpPr>
        <p:sp>
          <p:nvSpPr>
            <p:cNvPr id="19" name="object 19"/>
            <p:cNvSpPr/>
            <p:nvPr/>
          </p:nvSpPr>
          <p:spPr>
            <a:xfrm>
              <a:off x="6185249" y="1963068"/>
              <a:ext cx="8140700" cy="5452745"/>
            </a:xfrm>
            <a:custGeom>
              <a:avLst/>
              <a:gdLst/>
              <a:ahLst/>
              <a:cxnLst/>
              <a:rect l="l" t="t" r="r" b="b"/>
              <a:pathLst>
                <a:path w="8140700" h="5452745">
                  <a:moveTo>
                    <a:pt x="0" y="0"/>
                  </a:moveTo>
                  <a:lnTo>
                    <a:pt x="4720424" y="440285"/>
                  </a:lnTo>
                  <a:lnTo>
                    <a:pt x="7141851" y="748988"/>
                  </a:lnTo>
                  <a:lnTo>
                    <a:pt x="8027439" y="1071855"/>
                  </a:lnTo>
                  <a:lnTo>
                    <a:pt x="8140344" y="1554632"/>
                  </a:lnTo>
                  <a:lnTo>
                    <a:pt x="8139693" y="1569178"/>
                  </a:lnTo>
                  <a:lnTo>
                    <a:pt x="8130038" y="1612754"/>
                  </a:lnTo>
                  <a:lnTo>
                    <a:pt x="8109122" y="1656240"/>
                  </a:lnTo>
                  <a:lnTo>
                    <a:pt x="8077317" y="1699637"/>
                  </a:lnTo>
                  <a:lnTo>
                    <a:pt x="8050249" y="1728521"/>
                  </a:lnTo>
                  <a:lnTo>
                    <a:pt x="8018619" y="1757366"/>
                  </a:lnTo>
                  <a:lnTo>
                    <a:pt x="7982537" y="1786174"/>
                  </a:lnTo>
                  <a:lnTo>
                    <a:pt x="7942113" y="1814945"/>
                  </a:lnTo>
                  <a:lnTo>
                    <a:pt x="7897459" y="1843679"/>
                  </a:lnTo>
                  <a:lnTo>
                    <a:pt x="7848685" y="1872377"/>
                  </a:lnTo>
                  <a:lnTo>
                    <a:pt x="7795901" y="1901039"/>
                  </a:lnTo>
                  <a:lnTo>
                    <a:pt x="7739219" y="1929666"/>
                  </a:lnTo>
                  <a:lnTo>
                    <a:pt x="7678749" y="1958259"/>
                  </a:lnTo>
                  <a:lnTo>
                    <a:pt x="7614601" y="1986817"/>
                  </a:lnTo>
                  <a:lnTo>
                    <a:pt x="7546887" y="2015342"/>
                  </a:lnTo>
                  <a:lnTo>
                    <a:pt x="7475717" y="2043833"/>
                  </a:lnTo>
                  <a:lnTo>
                    <a:pt x="7438871" y="2058066"/>
                  </a:lnTo>
                  <a:lnTo>
                    <a:pt x="7401202" y="2072292"/>
                  </a:lnTo>
                  <a:lnTo>
                    <a:pt x="7362724" y="2086509"/>
                  </a:lnTo>
                  <a:lnTo>
                    <a:pt x="7323452" y="2100718"/>
                  </a:lnTo>
                  <a:lnTo>
                    <a:pt x="7283398" y="2114919"/>
                  </a:lnTo>
                  <a:lnTo>
                    <a:pt x="7242577" y="2129113"/>
                  </a:lnTo>
                  <a:lnTo>
                    <a:pt x="7201003" y="2143298"/>
                  </a:lnTo>
                  <a:lnTo>
                    <a:pt x="7158690" y="2157476"/>
                  </a:lnTo>
                  <a:lnTo>
                    <a:pt x="7115651" y="2171646"/>
                  </a:lnTo>
                  <a:lnTo>
                    <a:pt x="7071900" y="2185809"/>
                  </a:lnTo>
                  <a:lnTo>
                    <a:pt x="7027451" y="2199964"/>
                  </a:lnTo>
                  <a:lnTo>
                    <a:pt x="6982317" y="2214111"/>
                  </a:lnTo>
                  <a:lnTo>
                    <a:pt x="6936514" y="2228251"/>
                  </a:lnTo>
                  <a:lnTo>
                    <a:pt x="6890054" y="2242384"/>
                  </a:lnTo>
                  <a:lnTo>
                    <a:pt x="6842951" y="2256509"/>
                  </a:lnTo>
                  <a:lnTo>
                    <a:pt x="6795219" y="2270627"/>
                  </a:lnTo>
                  <a:lnTo>
                    <a:pt x="6746873" y="2284738"/>
                  </a:lnTo>
                  <a:lnTo>
                    <a:pt x="6697925" y="2298841"/>
                  </a:lnTo>
                  <a:lnTo>
                    <a:pt x="6648390" y="2312938"/>
                  </a:lnTo>
                  <a:lnTo>
                    <a:pt x="6598281" y="2327027"/>
                  </a:lnTo>
                  <a:lnTo>
                    <a:pt x="6547613" y="2341110"/>
                  </a:lnTo>
                  <a:lnTo>
                    <a:pt x="6496399" y="2355185"/>
                  </a:lnTo>
                  <a:lnTo>
                    <a:pt x="6444652" y="2369254"/>
                  </a:lnTo>
                  <a:lnTo>
                    <a:pt x="6392388" y="2383316"/>
                  </a:lnTo>
                  <a:lnTo>
                    <a:pt x="6339619" y="2397372"/>
                  </a:lnTo>
                  <a:lnTo>
                    <a:pt x="6286360" y="2411420"/>
                  </a:lnTo>
                  <a:lnTo>
                    <a:pt x="6232624" y="2425462"/>
                  </a:lnTo>
                  <a:lnTo>
                    <a:pt x="6178425" y="2439498"/>
                  </a:lnTo>
                  <a:lnTo>
                    <a:pt x="6123777" y="2453527"/>
                  </a:lnTo>
                  <a:lnTo>
                    <a:pt x="6068694" y="2467549"/>
                  </a:lnTo>
                  <a:lnTo>
                    <a:pt x="6013190" y="2481565"/>
                  </a:lnTo>
                  <a:lnTo>
                    <a:pt x="5957278" y="2495575"/>
                  </a:lnTo>
                  <a:lnTo>
                    <a:pt x="5900972" y="2509579"/>
                  </a:lnTo>
                  <a:lnTo>
                    <a:pt x="5844287" y="2523577"/>
                  </a:lnTo>
                  <a:lnTo>
                    <a:pt x="5787235" y="2537568"/>
                  </a:lnTo>
                  <a:lnTo>
                    <a:pt x="5729831" y="2551553"/>
                  </a:lnTo>
                  <a:lnTo>
                    <a:pt x="5672089" y="2565533"/>
                  </a:lnTo>
                  <a:lnTo>
                    <a:pt x="5614023" y="2579506"/>
                  </a:lnTo>
                  <a:lnTo>
                    <a:pt x="5555645" y="2593474"/>
                  </a:lnTo>
                  <a:lnTo>
                    <a:pt x="5496971" y="2607435"/>
                  </a:lnTo>
                  <a:lnTo>
                    <a:pt x="5438014" y="2621391"/>
                  </a:lnTo>
                  <a:lnTo>
                    <a:pt x="5378788" y="2635342"/>
                  </a:lnTo>
                  <a:lnTo>
                    <a:pt x="5319306" y="2649286"/>
                  </a:lnTo>
                  <a:lnTo>
                    <a:pt x="5259583" y="2663225"/>
                  </a:lnTo>
                  <a:lnTo>
                    <a:pt x="5199631" y="2677159"/>
                  </a:lnTo>
                  <a:lnTo>
                    <a:pt x="5139467" y="2691087"/>
                  </a:lnTo>
                  <a:lnTo>
                    <a:pt x="5079102" y="2705010"/>
                  </a:lnTo>
                  <a:lnTo>
                    <a:pt x="5018551" y="2718927"/>
                  </a:lnTo>
                  <a:lnTo>
                    <a:pt x="4957827" y="2732839"/>
                  </a:lnTo>
                  <a:lnTo>
                    <a:pt x="4896945" y="2746746"/>
                  </a:lnTo>
                  <a:lnTo>
                    <a:pt x="4835918" y="2760648"/>
                  </a:lnTo>
                  <a:lnTo>
                    <a:pt x="4774761" y="2774545"/>
                  </a:lnTo>
                  <a:lnTo>
                    <a:pt x="4713486" y="2788437"/>
                  </a:lnTo>
                  <a:lnTo>
                    <a:pt x="4652108" y="2802323"/>
                  </a:lnTo>
                  <a:lnTo>
                    <a:pt x="4590641" y="2816205"/>
                  </a:lnTo>
                  <a:lnTo>
                    <a:pt x="4529098" y="2830082"/>
                  </a:lnTo>
                  <a:lnTo>
                    <a:pt x="4467493" y="2843954"/>
                  </a:lnTo>
                  <a:lnTo>
                    <a:pt x="4405841" y="2857822"/>
                  </a:lnTo>
                  <a:lnTo>
                    <a:pt x="4344154" y="2871685"/>
                  </a:lnTo>
                  <a:lnTo>
                    <a:pt x="4282448" y="2885543"/>
                  </a:lnTo>
                  <a:lnTo>
                    <a:pt x="4220735" y="2899397"/>
                  </a:lnTo>
                  <a:lnTo>
                    <a:pt x="4159029" y="2913246"/>
                  </a:lnTo>
                  <a:lnTo>
                    <a:pt x="4097345" y="2927091"/>
                  </a:lnTo>
                  <a:lnTo>
                    <a:pt x="4035696" y="2940931"/>
                  </a:lnTo>
                  <a:lnTo>
                    <a:pt x="3974095" y="2954768"/>
                  </a:lnTo>
                  <a:lnTo>
                    <a:pt x="3912558" y="2968600"/>
                  </a:lnTo>
                  <a:lnTo>
                    <a:pt x="3851097" y="2982427"/>
                  </a:lnTo>
                  <a:lnTo>
                    <a:pt x="3789727" y="2996251"/>
                  </a:lnTo>
                  <a:lnTo>
                    <a:pt x="3728460" y="3010071"/>
                  </a:lnTo>
                  <a:lnTo>
                    <a:pt x="3667312" y="3023886"/>
                  </a:lnTo>
                  <a:lnTo>
                    <a:pt x="3606296" y="3037698"/>
                  </a:lnTo>
                  <a:lnTo>
                    <a:pt x="3545426" y="3051506"/>
                  </a:lnTo>
                  <a:lnTo>
                    <a:pt x="3484715" y="3065310"/>
                  </a:lnTo>
                  <a:lnTo>
                    <a:pt x="3424178" y="3079110"/>
                  </a:lnTo>
                  <a:lnTo>
                    <a:pt x="3363828" y="3092907"/>
                  </a:lnTo>
                  <a:lnTo>
                    <a:pt x="3303679" y="3106700"/>
                  </a:lnTo>
                  <a:lnTo>
                    <a:pt x="3243745" y="3120490"/>
                  </a:lnTo>
                  <a:lnTo>
                    <a:pt x="3184040" y="3134275"/>
                  </a:lnTo>
                  <a:lnTo>
                    <a:pt x="3124577" y="3148058"/>
                  </a:lnTo>
                  <a:lnTo>
                    <a:pt x="3065371" y="3161837"/>
                  </a:lnTo>
                  <a:lnTo>
                    <a:pt x="3006435" y="3175613"/>
                  </a:lnTo>
                  <a:lnTo>
                    <a:pt x="2947783" y="3189385"/>
                  </a:lnTo>
                  <a:lnTo>
                    <a:pt x="2889430" y="3203155"/>
                  </a:lnTo>
                  <a:lnTo>
                    <a:pt x="2831388" y="3216921"/>
                  </a:lnTo>
                  <a:lnTo>
                    <a:pt x="2773671" y="3230684"/>
                  </a:lnTo>
                  <a:lnTo>
                    <a:pt x="2716294" y="3244444"/>
                  </a:lnTo>
                  <a:lnTo>
                    <a:pt x="2659270" y="3258201"/>
                  </a:lnTo>
                  <a:lnTo>
                    <a:pt x="2602614" y="3271956"/>
                  </a:lnTo>
                  <a:lnTo>
                    <a:pt x="2546338" y="3285707"/>
                  </a:lnTo>
                  <a:lnTo>
                    <a:pt x="2490457" y="3299456"/>
                  </a:lnTo>
                  <a:lnTo>
                    <a:pt x="2434984" y="3313202"/>
                  </a:lnTo>
                  <a:lnTo>
                    <a:pt x="2379934" y="3326945"/>
                  </a:lnTo>
                  <a:lnTo>
                    <a:pt x="2325321" y="3340686"/>
                  </a:lnTo>
                  <a:lnTo>
                    <a:pt x="2271157" y="3354424"/>
                  </a:lnTo>
                  <a:lnTo>
                    <a:pt x="2217457" y="3368160"/>
                  </a:lnTo>
                  <a:lnTo>
                    <a:pt x="2164235" y="3381893"/>
                  </a:lnTo>
                  <a:lnTo>
                    <a:pt x="2111505" y="3395624"/>
                  </a:lnTo>
                  <a:lnTo>
                    <a:pt x="2059280" y="3409353"/>
                  </a:lnTo>
                  <a:lnTo>
                    <a:pt x="2007574" y="3423079"/>
                  </a:lnTo>
                  <a:lnTo>
                    <a:pt x="1956402" y="3436803"/>
                  </a:lnTo>
                  <a:lnTo>
                    <a:pt x="1905776" y="3450526"/>
                  </a:lnTo>
                  <a:lnTo>
                    <a:pt x="1855711" y="3464246"/>
                  </a:lnTo>
                  <a:lnTo>
                    <a:pt x="1806221" y="3477964"/>
                  </a:lnTo>
                  <a:lnTo>
                    <a:pt x="1757319" y="3491680"/>
                  </a:lnTo>
                  <a:lnTo>
                    <a:pt x="1709019" y="3505395"/>
                  </a:lnTo>
                  <a:lnTo>
                    <a:pt x="1661335" y="3519107"/>
                  </a:lnTo>
                  <a:lnTo>
                    <a:pt x="1614282" y="3532818"/>
                  </a:lnTo>
                  <a:lnTo>
                    <a:pt x="1567872" y="3546527"/>
                  </a:lnTo>
                  <a:lnTo>
                    <a:pt x="1522119" y="3560235"/>
                  </a:lnTo>
                  <a:lnTo>
                    <a:pt x="1477038" y="3573941"/>
                  </a:lnTo>
                  <a:lnTo>
                    <a:pt x="1432643" y="3587645"/>
                  </a:lnTo>
                  <a:lnTo>
                    <a:pt x="1388946" y="3601348"/>
                  </a:lnTo>
                  <a:lnTo>
                    <a:pt x="1345962" y="3615050"/>
                  </a:lnTo>
                  <a:lnTo>
                    <a:pt x="1303705" y="3628750"/>
                  </a:lnTo>
                  <a:lnTo>
                    <a:pt x="1262189" y="3642450"/>
                  </a:lnTo>
                  <a:lnTo>
                    <a:pt x="1221427" y="3656147"/>
                  </a:lnTo>
                  <a:lnTo>
                    <a:pt x="1181433" y="3669844"/>
                  </a:lnTo>
                  <a:lnTo>
                    <a:pt x="1142222" y="3683540"/>
                  </a:lnTo>
                  <a:lnTo>
                    <a:pt x="1103806" y="3697235"/>
                  </a:lnTo>
                  <a:lnTo>
                    <a:pt x="1066200" y="3710928"/>
                  </a:lnTo>
                  <a:lnTo>
                    <a:pt x="1029417" y="3724621"/>
                  </a:lnTo>
                  <a:lnTo>
                    <a:pt x="993472" y="3738313"/>
                  </a:lnTo>
                  <a:lnTo>
                    <a:pt x="924149" y="3765695"/>
                  </a:lnTo>
                  <a:lnTo>
                    <a:pt x="858342" y="3793075"/>
                  </a:lnTo>
                  <a:lnTo>
                    <a:pt x="796162" y="3820452"/>
                  </a:lnTo>
                  <a:lnTo>
                    <a:pt x="737718" y="3847827"/>
                  </a:lnTo>
                  <a:lnTo>
                    <a:pt x="683122" y="3875202"/>
                  </a:lnTo>
                  <a:lnTo>
                    <a:pt x="632484" y="3902576"/>
                  </a:lnTo>
                  <a:lnTo>
                    <a:pt x="585914" y="3929949"/>
                  </a:lnTo>
                  <a:lnTo>
                    <a:pt x="543525" y="3957323"/>
                  </a:lnTo>
                  <a:lnTo>
                    <a:pt x="505426" y="3984698"/>
                  </a:lnTo>
                  <a:lnTo>
                    <a:pt x="471727" y="4012074"/>
                  </a:lnTo>
                  <a:lnTo>
                    <a:pt x="442540" y="4039452"/>
                  </a:lnTo>
                  <a:lnTo>
                    <a:pt x="407461" y="4080524"/>
                  </a:lnTo>
                  <a:lnTo>
                    <a:pt x="383155" y="4121602"/>
                  </a:lnTo>
                  <a:lnTo>
                    <a:pt x="369996" y="4162689"/>
                  </a:lnTo>
                  <a:lnTo>
                    <a:pt x="367601" y="4190085"/>
                  </a:lnTo>
                  <a:lnTo>
                    <a:pt x="368408" y="4202353"/>
                  </a:lnTo>
                  <a:lnTo>
                    <a:pt x="379301" y="4239026"/>
                  </a:lnTo>
                  <a:lnTo>
                    <a:pt x="402569" y="4275486"/>
                  </a:lnTo>
                  <a:lnTo>
                    <a:pt x="437782" y="4311716"/>
                  </a:lnTo>
                  <a:lnTo>
                    <a:pt x="467682" y="4335733"/>
                  </a:lnTo>
                  <a:lnTo>
                    <a:pt x="502573" y="4359636"/>
                  </a:lnTo>
                  <a:lnTo>
                    <a:pt x="542328" y="4383419"/>
                  </a:lnTo>
                  <a:lnTo>
                    <a:pt x="586818" y="4407076"/>
                  </a:lnTo>
                  <a:lnTo>
                    <a:pt x="635918" y="4430604"/>
                  </a:lnTo>
                  <a:lnTo>
                    <a:pt x="689500" y="4453996"/>
                  </a:lnTo>
                  <a:lnTo>
                    <a:pt x="747437" y="4477248"/>
                  </a:lnTo>
                  <a:lnTo>
                    <a:pt x="809601" y="4500355"/>
                  </a:lnTo>
                  <a:lnTo>
                    <a:pt x="875865" y="4523311"/>
                  </a:lnTo>
                  <a:lnTo>
                    <a:pt x="946102" y="4546111"/>
                  </a:lnTo>
                  <a:lnTo>
                    <a:pt x="982671" y="4557451"/>
                  </a:lnTo>
                  <a:lnTo>
                    <a:pt x="1020185" y="4568751"/>
                  </a:lnTo>
                  <a:lnTo>
                    <a:pt x="1058629" y="4580009"/>
                  </a:lnTo>
                  <a:lnTo>
                    <a:pt x="1097986" y="4591225"/>
                  </a:lnTo>
                  <a:lnTo>
                    <a:pt x="1138241" y="4602398"/>
                  </a:lnTo>
                  <a:lnTo>
                    <a:pt x="1179378" y="4613528"/>
                  </a:lnTo>
                  <a:lnTo>
                    <a:pt x="1221382" y="4624613"/>
                  </a:lnTo>
                  <a:lnTo>
                    <a:pt x="1264235" y="4635655"/>
                  </a:lnTo>
                  <a:lnTo>
                    <a:pt x="1307922" y="4646650"/>
                  </a:lnTo>
                  <a:lnTo>
                    <a:pt x="1352427" y="4657600"/>
                  </a:lnTo>
                  <a:lnTo>
                    <a:pt x="1397735" y="4668504"/>
                  </a:lnTo>
                  <a:lnTo>
                    <a:pt x="1443830" y="4679360"/>
                  </a:lnTo>
                  <a:lnTo>
                    <a:pt x="1490695" y="4690168"/>
                  </a:lnTo>
                  <a:lnTo>
                    <a:pt x="1538314" y="4700928"/>
                  </a:lnTo>
                  <a:lnTo>
                    <a:pt x="1586672" y="4711639"/>
                  </a:lnTo>
                  <a:lnTo>
                    <a:pt x="1635753" y="4722300"/>
                  </a:lnTo>
                  <a:lnTo>
                    <a:pt x="1685541" y="4732911"/>
                  </a:lnTo>
                  <a:lnTo>
                    <a:pt x="1736020" y="4743470"/>
                  </a:lnTo>
                  <a:lnTo>
                    <a:pt x="1787174" y="4753978"/>
                  </a:lnTo>
                  <a:lnTo>
                    <a:pt x="1838987" y="4764434"/>
                  </a:lnTo>
                  <a:lnTo>
                    <a:pt x="1891444" y="4774837"/>
                  </a:lnTo>
                  <a:lnTo>
                    <a:pt x="1944528" y="4785186"/>
                  </a:lnTo>
                  <a:lnTo>
                    <a:pt x="1998223" y="4795481"/>
                  </a:lnTo>
                  <a:lnTo>
                    <a:pt x="2052514" y="4805721"/>
                  </a:lnTo>
                  <a:lnTo>
                    <a:pt x="2107385" y="4815906"/>
                  </a:lnTo>
                  <a:lnTo>
                    <a:pt x="2162819" y="4826034"/>
                  </a:lnTo>
                  <a:lnTo>
                    <a:pt x="2218801" y="4836106"/>
                  </a:lnTo>
                  <a:lnTo>
                    <a:pt x="2275315" y="4846121"/>
                  </a:lnTo>
                  <a:lnTo>
                    <a:pt x="2332345" y="4856077"/>
                  </a:lnTo>
                  <a:lnTo>
                    <a:pt x="2389875" y="4865975"/>
                  </a:lnTo>
                  <a:lnTo>
                    <a:pt x="2447890" y="4875813"/>
                  </a:lnTo>
                  <a:lnTo>
                    <a:pt x="2506373" y="4885591"/>
                  </a:lnTo>
                  <a:lnTo>
                    <a:pt x="2565308" y="4895309"/>
                  </a:lnTo>
                  <a:lnTo>
                    <a:pt x="2624679" y="4904966"/>
                  </a:lnTo>
                  <a:lnTo>
                    <a:pt x="2684472" y="4914561"/>
                  </a:lnTo>
                  <a:lnTo>
                    <a:pt x="2744669" y="4924093"/>
                  </a:lnTo>
                  <a:lnTo>
                    <a:pt x="2805254" y="4933562"/>
                  </a:lnTo>
                  <a:lnTo>
                    <a:pt x="2866213" y="4942968"/>
                  </a:lnTo>
                  <a:lnTo>
                    <a:pt x="2927528" y="4952308"/>
                  </a:lnTo>
                  <a:lnTo>
                    <a:pt x="2989185" y="4961584"/>
                  </a:lnTo>
                  <a:lnTo>
                    <a:pt x="3051167" y="4970795"/>
                  </a:lnTo>
                  <a:lnTo>
                    <a:pt x="3113458" y="4979939"/>
                  </a:lnTo>
                  <a:lnTo>
                    <a:pt x="3176042" y="4989016"/>
                  </a:lnTo>
                  <a:lnTo>
                    <a:pt x="3238904" y="4998025"/>
                  </a:lnTo>
                  <a:lnTo>
                    <a:pt x="3302027" y="5006966"/>
                  </a:lnTo>
                  <a:lnTo>
                    <a:pt x="3365396" y="5015838"/>
                  </a:lnTo>
                  <a:lnTo>
                    <a:pt x="3428994" y="5024641"/>
                  </a:lnTo>
                  <a:lnTo>
                    <a:pt x="3492807" y="5033374"/>
                  </a:lnTo>
                  <a:lnTo>
                    <a:pt x="3556817" y="5042036"/>
                  </a:lnTo>
                  <a:lnTo>
                    <a:pt x="3621009" y="5050626"/>
                  </a:lnTo>
                  <a:lnTo>
                    <a:pt x="3685368" y="5059144"/>
                  </a:lnTo>
                  <a:lnTo>
                    <a:pt x="3749876" y="5067590"/>
                  </a:lnTo>
                  <a:lnTo>
                    <a:pt x="3814519" y="5075962"/>
                  </a:lnTo>
                  <a:lnTo>
                    <a:pt x="3879280" y="5084261"/>
                  </a:lnTo>
                  <a:lnTo>
                    <a:pt x="3944144" y="5092485"/>
                  </a:lnTo>
                  <a:lnTo>
                    <a:pt x="4009094" y="5100633"/>
                  </a:lnTo>
                  <a:lnTo>
                    <a:pt x="4074115" y="5108706"/>
                  </a:lnTo>
                  <a:lnTo>
                    <a:pt x="4139190" y="5116702"/>
                  </a:lnTo>
                  <a:lnTo>
                    <a:pt x="4204305" y="5124621"/>
                  </a:lnTo>
                  <a:lnTo>
                    <a:pt x="4269442" y="5132462"/>
                  </a:lnTo>
                  <a:lnTo>
                    <a:pt x="4334587" y="5140225"/>
                  </a:lnTo>
                  <a:lnTo>
                    <a:pt x="4399722" y="5147908"/>
                  </a:lnTo>
                  <a:lnTo>
                    <a:pt x="4464833" y="5155512"/>
                  </a:lnTo>
                  <a:lnTo>
                    <a:pt x="4529903" y="5163036"/>
                  </a:lnTo>
                  <a:lnTo>
                    <a:pt x="4594916" y="5170479"/>
                  </a:lnTo>
                  <a:lnTo>
                    <a:pt x="4659857" y="5177840"/>
                  </a:lnTo>
                  <a:lnTo>
                    <a:pt x="4724709" y="5185118"/>
                  </a:lnTo>
                  <a:lnTo>
                    <a:pt x="4789457" y="5192314"/>
                  </a:lnTo>
                  <a:lnTo>
                    <a:pt x="4854085" y="5199427"/>
                  </a:lnTo>
                  <a:lnTo>
                    <a:pt x="4918577" y="5206455"/>
                  </a:lnTo>
                  <a:lnTo>
                    <a:pt x="4982916" y="5213398"/>
                  </a:lnTo>
                  <a:lnTo>
                    <a:pt x="5047088" y="5220256"/>
                  </a:lnTo>
                  <a:lnTo>
                    <a:pt x="5111076" y="5227028"/>
                  </a:lnTo>
                  <a:lnTo>
                    <a:pt x="5174864" y="5233713"/>
                  </a:lnTo>
                  <a:lnTo>
                    <a:pt x="5238436" y="5240311"/>
                  </a:lnTo>
                  <a:lnTo>
                    <a:pt x="5301777" y="5246820"/>
                  </a:lnTo>
                  <a:lnTo>
                    <a:pt x="5364871" y="5253241"/>
                  </a:lnTo>
                  <a:lnTo>
                    <a:pt x="5427700" y="5259573"/>
                  </a:lnTo>
                  <a:lnTo>
                    <a:pt x="5490251" y="5265815"/>
                  </a:lnTo>
                  <a:lnTo>
                    <a:pt x="5552506" y="5271967"/>
                  </a:lnTo>
                  <a:lnTo>
                    <a:pt x="5614451" y="5278027"/>
                  </a:lnTo>
                  <a:lnTo>
                    <a:pt x="5676068" y="5283995"/>
                  </a:lnTo>
                  <a:lnTo>
                    <a:pt x="5737342" y="5289871"/>
                  </a:lnTo>
                  <a:lnTo>
                    <a:pt x="5798258" y="5295654"/>
                  </a:lnTo>
                  <a:lnTo>
                    <a:pt x="5858799" y="5301343"/>
                  </a:lnTo>
                  <a:lnTo>
                    <a:pt x="5918949" y="5306938"/>
                  </a:lnTo>
                  <a:lnTo>
                    <a:pt x="5978692" y="5312438"/>
                  </a:lnTo>
                  <a:lnTo>
                    <a:pt x="6038013" y="5317842"/>
                  </a:lnTo>
                  <a:lnTo>
                    <a:pt x="6096896" y="5323149"/>
                  </a:lnTo>
                  <a:lnTo>
                    <a:pt x="6155325" y="5328360"/>
                  </a:lnTo>
                  <a:lnTo>
                    <a:pt x="6213283" y="5333474"/>
                  </a:lnTo>
                  <a:lnTo>
                    <a:pt x="6270755" y="5338489"/>
                  </a:lnTo>
                  <a:lnTo>
                    <a:pt x="6327725" y="5343405"/>
                  </a:lnTo>
                  <a:lnTo>
                    <a:pt x="6384178" y="5348222"/>
                  </a:lnTo>
                  <a:lnTo>
                    <a:pt x="6440096" y="5352938"/>
                  </a:lnTo>
                  <a:lnTo>
                    <a:pt x="6495465" y="5357554"/>
                  </a:lnTo>
                  <a:lnTo>
                    <a:pt x="6550268" y="5362069"/>
                  </a:lnTo>
                  <a:lnTo>
                    <a:pt x="6604490" y="5366482"/>
                  </a:lnTo>
                  <a:lnTo>
                    <a:pt x="6658114" y="5370791"/>
                  </a:lnTo>
                  <a:lnTo>
                    <a:pt x="6711125" y="5374998"/>
                  </a:lnTo>
                  <a:lnTo>
                    <a:pt x="6763507" y="5379101"/>
                  </a:lnTo>
                  <a:lnTo>
                    <a:pt x="6815243" y="5383099"/>
                  </a:lnTo>
                  <a:lnTo>
                    <a:pt x="6866318" y="5386992"/>
                  </a:lnTo>
                  <a:lnTo>
                    <a:pt x="6916717" y="5390779"/>
                  </a:lnTo>
                  <a:lnTo>
                    <a:pt x="6966422" y="5394459"/>
                  </a:lnTo>
                  <a:lnTo>
                    <a:pt x="7015419" y="5398033"/>
                  </a:lnTo>
                  <a:lnTo>
                    <a:pt x="7063691" y="5401498"/>
                  </a:lnTo>
                  <a:lnTo>
                    <a:pt x="7111223" y="5404856"/>
                  </a:lnTo>
                  <a:lnTo>
                    <a:pt x="7157998" y="5408104"/>
                  </a:lnTo>
                  <a:lnTo>
                    <a:pt x="7204000" y="5411242"/>
                  </a:lnTo>
                  <a:lnTo>
                    <a:pt x="7249215" y="5414271"/>
                  </a:lnTo>
                  <a:lnTo>
                    <a:pt x="7293625" y="5417188"/>
                  </a:lnTo>
                  <a:lnTo>
                    <a:pt x="7337215" y="5419994"/>
                  </a:lnTo>
                  <a:lnTo>
                    <a:pt x="7379969" y="5422687"/>
                  </a:lnTo>
                  <a:lnTo>
                    <a:pt x="7421871" y="5425268"/>
                  </a:lnTo>
                  <a:lnTo>
                    <a:pt x="7462905" y="5427735"/>
                  </a:lnTo>
                  <a:lnTo>
                    <a:pt x="7503055" y="5430088"/>
                  </a:lnTo>
                  <a:lnTo>
                    <a:pt x="7542306" y="5432326"/>
                  </a:lnTo>
                  <a:lnTo>
                    <a:pt x="7580641" y="5434449"/>
                  </a:lnTo>
                  <a:lnTo>
                    <a:pt x="7654501" y="5438346"/>
                  </a:lnTo>
                  <a:lnTo>
                    <a:pt x="7724508" y="5441774"/>
                  </a:lnTo>
                  <a:lnTo>
                    <a:pt x="7790534" y="5444727"/>
                  </a:lnTo>
                  <a:lnTo>
                    <a:pt x="7852453" y="5447201"/>
                  </a:lnTo>
                  <a:lnTo>
                    <a:pt x="7910137" y="5449190"/>
                  </a:lnTo>
                  <a:lnTo>
                    <a:pt x="7963459" y="5450689"/>
                  </a:lnTo>
                  <a:lnTo>
                    <a:pt x="8012291" y="5451694"/>
                  </a:lnTo>
                  <a:lnTo>
                    <a:pt x="8056507" y="5452199"/>
                  </a:lnTo>
                  <a:lnTo>
                    <a:pt x="8076844" y="5452262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88255" y="1952360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h="1496060">
                  <a:moveTo>
                    <a:pt x="0" y="0"/>
                  </a:moveTo>
                  <a:lnTo>
                    <a:pt x="0" y="1495856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35516" y="4159135"/>
              <a:ext cx="0" cy="1297305"/>
            </a:xfrm>
            <a:custGeom>
              <a:avLst/>
              <a:gdLst/>
              <a:ahLst/>
              <a:cxnLst/>
              <a:rect l="l" t="t" r="r" b="b"/>
              <a:pathLst>
                <a:path h="1297304">
                  <a:moveTo>
                    <a:pt x="0" y="0"/>
                  </a:moveTo>
                  <a:lnTo>
                    <a:pt x="0" y="1296809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27955" y="6549655"/>
              <a:ext cx="0" cy="1847214"/>
            </a:xfrm>
            <a:custGeom>
              <a:avLst/>
              <a:gdLst/>
              <a:ahLst/>
              <a:cxnLst/>
              <a:rect l="l" t="t" r="r" b="b"/>
              <a:pathLst>
                <a:path h="1847215">
                  <a:moveTo>
                    <a:pt x="0" y="0"/>
                  </a:moveTo>
                  <a:lnTo>
                    <a:pt x="0" y="184716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31395" y="7007622"/>
              <a:ext cx="0" cy="1389380"/>
            </a:xfrm>
            <a:custGeom>
              <a:avLst/>
              <a:gdLst/>
              <a:ahLst/>
              <a:cxnLst/>
              <a:rect l="l" t="t" r="r" b="b"/>
              <a:pathLst>
                <a:path h="1389379">
                  <a:moveTo>
                    <a:pt x="0" y="0"/>
                  </a:moveTo>
                  <a:lnTo>
                    <a:pt x="0" y="138920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16950" y="1057814"/>
              <a:ext cx="0" cy="1171575"/>
            </a:xfrm>
            <a:custGeom>
              <a:avLst/>
              <a:gdLst/>
              <a:ahLst/>
              <a:cxnLst/>
              <a:rect l="l" t="t" r="r" b="b"/>
              <a:pathLst>
                <a:path h="1171575">
                  <a:moveTo>
                    <a:pt x="0" y="0"/>
                  </a:moveTo>
                  <a:lnTo>
                    <a:pt x="0" y="117104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315778" y="1575174"/>
              <a:ext cx="0" cy="1435100"/>
            </a:xfrm>
            <a:custGeom>
              <a:avLst/>
              <a:gdLst/>
              <a:ahLst/>
              <a:cxnLst/>
              <a:rect l="l" t="t" r="r" b="b"/>
              <a:pathLst>
                <a:path h="1435100">
                  <a:moveTo>
                    <a:pt x="0" y="0"/>
                  </a:moveTo>
                  <a:lnTo>
                    <a:pt x="0" y="143473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047153" y="1320797"/>
              <a:ext cx="0" cy="1181100"/>
            </a:xfrm>
            <a:custGeom>
              <a:avLst/>
              <a:gdLst/>
              <a:ahLst/>
              <a:cxnLst/>
              <a:rect l="l" t="t" r="r" b="b"/>
              <a:pathLst>
                <a:path h="1181100">
                  <a:moveTo>
                    <a:pt x="0" y="0"/>
                  </a:moveTo>
                  <a:lnTo>
                    <a:pt x="0" y="1180604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406919" y="3172057"/>
              <a:ext cx="0" cy="1703070"/>
            </a:xfrm>
            <a:custGeom>
              <a:avLst/>
              <a:gdLst/>
              <a:ahLst/>
              <a:cxnLst/>
              <a:rect l="l" t="t" r="r" b="b"/>
              <a:pathLst>
                <a:path h="1703070">
                  <a:moveTo>
                    <a:pt x="0" y="0"/>
                  </a:moveTo>
                  <a:lnTo>
                    <a:pt x="0" y="1702523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314538" y="5770648"/>
              <a:ext cx="0" cy="1470025"/>
            </a:xfrm>
            <a:custGeom>
              <a:avLst/>
              <a:gdLst/>
              <a:ahLst/>
              <a:cxnLst/>
              <a:rect l="l" t="t" r="r" b="b"/>
              <a:pathLst>
                <a:path h="1470025">
                  <a:moveTo>
                    <a:pt x="0" y="0"/>
                  </a:moveTo>
                  <a:lnTo>
                    <a:pt x="0" y="1469402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00950" y="3822700"/>
              <a:ext cx="0" cy="1757680"/>
            </a:xfrm>
            <a:custGeom>
              <a:avLst/>
              <a:gdLst/>
              <a:ahLst/>
              <a:cxnLst/>
              <a:rect l="l" t="t" r="r" b="b"/>
              <a:pathLst>
                <a:path h="1757679">
                  <a:moveTo>
                    <a:pt x="0" y="0"/>
                  </a:moveTo>
                  <a:lnTo>
                    <a:pt x="0" y="175745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05369" y="5455946"/>
              <a:ext cx="0" cy="1485900"/>
            </a:xfrm>
            <a:custGeom>
              <a:avLst/>
              <a:gdLst/>
              <a:ahLst/>
              <a:cxnLst/>
              <a:rect l="l" t="t" r="r" b="b"/>
              <a:pathLst>
                <a:path h="1485900">
                  <a:moveTo>
                    <a:pt x="0" y="0"/>
                  </a:moveTo>
                  <a:lnTo>
                    <a:pt x="0" y="1485887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3005" y="1930400"/>
              <a:ext cx="190500" cy="190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21700" y="2120900"/>
              <a:ext cx="190500" cy="1905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20530" y="2895600"/>
              <a:ext cx="190500" cy="190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1904" y="2476500"/>
              <a:ext cx="190500" cy="1905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0266" y="4075906"/>
              <a:ext cx="190500" cy="1905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1671" y="4779327"/>
              <a:ext cx="190500" cy="1905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5700" y="5465095"/>
              <a:ext cx="190500" cy="1905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2705" y="6401482"/>
              <a:ext cx="190500" cy="1905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0119" y="6781799"/>
              <a:ext cx="190500" cy="1905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6146" y="6912372"/>
              <a:ext cx="190500" cy="1905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9288" y="7203693"/>
              <a:ext cx="190500" cy="1905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4156791" y="3377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156791" y="337713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35534" y="6010325"/>
              <a:ext cx="7983220" cy="1536065"/>
            </a:xfrm>
            <a:custGeom>
              <a:avLst/>
              <a:gdLst/>
              <a:ahLst/>
              <a:cxnLst/>
              <a:rect l="l" t="t" r="r" b="b"/>
              <a:pathLst>
                <a:path w="7983219" h="1536065">
                  <a:moveTo>
                    <a:pt x="261416" y="130708"/>
                  </a:moveTo>
                  <a:lnTo>
                    <a:pt x="251142" y="79832"/>
                  </a:lnTo>
                  <a:lnTo>
                    <a:pt x="223139" y="38290"/>
                  </a:lnTo>
                  <a:lnTo>
                    <a:pt x="181584" y="10274"/>
                  </a:lnTo>
                  <a:lnTo>
                    <a:pt x="130708" y="0"/>
                  </a:lnTo>
                  <a:lnTo>
                    <a:pt x="79832" y="10274"/>
                  </a:lnTo>
                  <a:lnTo>
                    <a:pt x="38290" y="38290"/>
                  </a:lnTo>
                  <a:lnTo>
                    <a:pt x="10274" y="79832"/>
                  </a:lnTo>
                  <a:lnTo>
                    <a:pt x="0" y="130708"/>
                  </a:lnTo>
                  <a:lnTo>
                    <a:pt x="10274" y="181584"/>
                  </a:lnTo>
                  <a:lnTo>
                    <a:pt x="38290" y="223139"/>
                  </a:lnTo>
                  <a:lnTo>
                    <a:pt x="79832" y="251155"/>
                  </a:lnTo>
                  <a:lnTo>
                    <a:pt x="130708" y="261416"/>
                  </a:lnTo>
                  <a:lnTo>
                    <a:pt x="181584" y="251155"/>
                  </a:lnTo>
                  <a:lnTo>
                    <a:pt x="223139" y="223139"/>
                  </a:lnTo>
                  <a:lnTo>
                    <a:pt x="251142" y="181584"/>
                  </a:lnTo>
                  <a:lnTo>
                    <a:pt x="261416" y="130708"/>
                  </a:lnTo>
                  <a:close/>
                </a:path>
                <a:path w="7983219" h="1536065">
                  <a:moveTo>
                    <a:pt x="7982674" y="1405001"/>
                  </a:moveTo>
                  <a:lnTo>
                    <a:pt x="7972399" y="1354124"/>
                  </a:lnTo>
                  <a:lnTo>
                    <a:pt x="7944383" y="1312583"/>
                  </a:lnTo>
                  <a:lnTo>
                    <a:pt x="7902842" y="1284566"/>
                  </a:lnTo>
                  <a:lnTo>
                    <a:pt x="7851965" y="1274292"/>
                  </a:lnTo>
                  <a:lnTo>
                    <a:pt x="7801076" y="1284566"/>
                  </a:lnTo>
                  <a:lnTo>
                    <a:pt x="7759535" y="1312583"/>
                  </a:lnTo>
                  <a:lnTo>
                    <a:pt x="7731519" y="1354124"/>
                  </a:lnTo>
                  <a:lnTo>
                    <a:pt x="7721257" y="1405001"/>
                  </a:lnTo>
                  <a:lnTo>
                    <a:pt x="7731519" y="1455889"/>
                  </a:lnTo>
                  <a:lnTo>
                    <a:pt x="7759535" y="1497431"/>
                  </a:lnTo>
                  <a:lnTo>
                    <a:pt x="7801076" y="1525447"/>
                  </a:lnTo>
                  <a:lnTo>
                    <a:pt x="7851965" y="1535709"/>
                  </a:lnTo>
                  <a:lnTo>
                    <a:pt x="7902842" y="1525447"/>
                  </a:lnTo>
                  <a:lnTo>
                    <a:pt x="7944383" y="1497431"/>
                  </a:lnTo>
                  <a:lnTo>
                    <a:pt x="7972399" y="1455889"/>
                  </a:lnTo>
                  <a:lnTo>
                    <a:pt x="7982674" y="1405001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156791" y="7284618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57893" y="1909328"/>
              <a:ext cx="327660" cy="119380"/>
            </a:xfrm>
            <a:custGeom>
              <a:avLst/>
              <a:gdLst/>
              <a:ahLst/>
              <a:cxnLst/>
              <a:rect l="l" t="t" r="r" b="b"/>
              <a:pathLst>
                <a:path w="327660" h="119380">
                  <a:moveTo>
                    <a:pt x="5537" y="0"/>
                  </a:moveTo>
                  <a:lnTo>
                    <a:pt x="0" y="105562"/>
                  </a:lnTo>
                  <a:lnTo>
                    <a:pt x="261061" y="119240"/>
                  </a:lnTo>
                  <a:lnTo>
                    <a:pt x="327215" y="70218"/>
                  </a:lnTo>
                  <a:lnTo>
                    <a:pt x="266598" y="13677"/>
                  </a:lnTo>
                  <a:lnTo>
                    <a:pt x="5537" y="0"/>
                  </a:lnTo>
                  <a:close/>
                </a:path>
              </a:pathLst>
            </a:custGeom>
            <a:solidFill>
              <a:srgbClr val="2F7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1752" y="0"/>
            <a:ext cx="12394247" cy="76055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300" y="3936480"/>
            <a:ext cx="50120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0" dirty="0">
                <a:solidFill>
                  <a:srgbClr val="000048"/>
                </a:solidFill>
              </a:rPr>
              <a:t>Responsible</a:t>
            </a:r>
            <a:r>
              <a:rPr sz="6000" spc="-295" dirty="0">
                <a:solidFill>
                  <a:srgbClr val="000048"/>
                </a:solidFill>
              </a:rPr>
              <a:t> </a:t>
            </a:r>
            <a:r>
              <a:rPr sz="6000" spc="-50" dirty="0">
                <a:solidFill>
                  <a:srgbClr val="000048"/>
                </a:solidFill>
              </a:rPr>
              <a:t>AI</a:t>
            </a:r>
            <a:endParaRPr sz="60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300" y="5448091"/>
            <a:ext cx="590359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2795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Unlike</a:t>
            </a:r>
            <a:r>
              <a:rPr sz="24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software</a:t>
            </a:r>
            <a:r>
              <a:rPr sz="24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pre-Generative</a:t>
            </a:r>
            <a:r>
              <a:rPr sz="24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24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world,</a:t>
            </a:r>
            <a:r>
              <a:rPr sz="24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cannot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built,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tested,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released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ecosystem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without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</a:t>
            </a:r>
            <a:r>
              <a:rPr sz="2400" spc="1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oversight.</a:t>
            </a:r>
            <a:r>
              <a:rPr sz="24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4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governance</a:t>
            </a:r>
            <a:r>
              <a:rPr sz="24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is </a:t>
            </a:r>
            <a:r>
              <a:rPr sz="24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mandatory,</a:t>
            </a:r>
            <a:r>
              <a:rPr sz="24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24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it’s</a:t>
            </a:r>
            <a:r>
              <a:rPr sz="24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cultural.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5000" y="2444750"/>
            <a:ext cx="11042650" cy="5568950"/>
          </a:xfrm>
          <a:custGeom>
            <a:avLst/>
            <a:gdLst/>
            <a:ahLst/>
            <a:cxnLst/>
            <a:rect l="l" t="t" r="r" b="b"/>
            <a:pathLst>
              <a:path w="11042650" h="5568950">
                <a:moveTo>
                  <a:pt x="0" y="5568950"/>
                </a:moveTo>
                <a:lnTo>
                  <a:pt x="11042650" y="5568950"/>
                </a:lnTo>
                <a:lnTo>
                  <a:pt x="11042650" y="0"/>
                </a:lnTo>
                <a:lnTo>
                  <a:pt x="0" y="0"/>
                </a:lnTo>
                <a:lnTo>
                  <a:pt x="0" y="5568950"/>
                </a:lnTo>
                <a:close/>
              </a:path>
            </a:pathLst>
          </a:custGeom>
          <a:ln w="12700">
            <a:solidFill>
              <a:srgbClr val="2F78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9300" y="1386433"/>
            <a:ext cx="12899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Deploying Generative </a:t>
            </a:r>
            <a:r>
              <a:rPr sz="38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38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in </a:t>
            </a:r>
            <a:r>
              <a:rPr sz="3800" spc="25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 responsible</a:t>
            </a:r>
            <a:r>
              <a:rPr sz="38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19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effective</a:t>
            </a:r>
            <a:r>
              <a:rPr sz="38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way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9300" y="984093"/>
            <a:ext cx="152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2F78C4"/>
                </a:solidFill>
                <a:latin typeface="Arial"/>
                <a:cs typeface="Arial"/>
              </a:rPr>
              <a:t>Responsible</a:t>
            </a:r>
            <a:r>
              <a:rPr sz="1800" b="1" spc="-6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2420569"/>
            <a:ext cx="3156585" cy="218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5915">
              <a:lnSpc>
                <a:spcPct val="109000"/>
              </a:lnSpc>
              <a:spcBef>
                <a:spcPts val="100"/>
              </a:spcBef>
            </a:pP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all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compelling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immediate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accessibility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public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market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today,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easy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get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carried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away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hype.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same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consumer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availability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basic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can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trivialize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complexity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downplay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policy,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partnership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skill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tailored,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production-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grade</a:t>
            </a:r>
            <a:r>
              <a:rPr sz="1300" spc="2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00" y="4795863"/>
            <a:ext cx="3199130" cy="2616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4175">
              <a:lnSpc>
                <a:spcPct val="109000"/>
              </a:lnSpc>
              <a:spcBef>
                <a:spcPts val="100"/>
              </a:spcBef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machine-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 (ML)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engineering,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management,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feature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engineering,</a:t>
            </a:r>
            <a:r>
              <a:rPr sz="1300" spc="1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resource</a:t>
            </a:r>
            <a:r>
              <a:rPr sz="1300" spc="1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management,</a:t>
            </a:r>
            <a:r>
              <a:rPr sz="1300" spc="1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QA,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teams,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more;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aligned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coherent,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shared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accountability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order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effectively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deliver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solutions.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following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pages,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explore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expands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our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view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DevOps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updated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view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Quality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Engineering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safeguard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holistic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automated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testing.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" y="7603058"/>
            <a:ext cx="319976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starts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setting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strong,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enforceable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principles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Responsible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4317" y="2806700"/>
            <a:ext cx="7381240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2F78C4"/>
                </a:solidFill>
                <a:latin typeface="Arial"/>
                <a:cs typeface="Arial"/>
              </a:rPr>
              <a:t>Guiding</a:t>
            </a:r>
            <a:r>
              <a:rPr sz="1800" b="1" spc="-7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80" dirty="0">
                <a:solidFill>
                  <a:srgbClr val="2F78C4"/>
                </a:solidFill>
                <a:latin typeface="Arial"/>
                <a:cs typeface="Arial"/>
              </a:rPr>
              <a:t>Principles</a:t>
            </a:r>
            <a:r>
              <a:rPr sz="1800" b="1" spc="-7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2F78C4"/>
                </a:solidFill>
                <a:latin typeface="Arial"/>
                <a:cs typeface="Arial"/>
              </a:rPr>
              <a:t>for</a:t>
            </a:r>
            <a:r>
              <a:rPr sz="1800" b="1" spc="-7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95" dirty="0">
                <a:solidFill>
                  <a:srgbClr val="2F78C4"/>
                </a:solidFill>
                <a:latin typeface="Arial"/>
                <a:cs typeface="Arial"/>
              </a:rPr>
              <a:t>Responsible</a:t>
            </a:r>
            <a:r>
              <a:rPr sz="1800" b="1" spc="-7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2F78C4"/>
                </a:solidFill>
                <a:latin typeface="Arial"/>
                <a:cs typeface="Arial"/>
              </a:rPr>
              <a:t>AI</a:t>
            </a:r>
            <a:r>
              <a:rPr sz="1800" b="1" spc="-7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Tactical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principles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efficient,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value-oriented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ways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4317" y="3693746"/>
            <a:ext cx="4993005" cy="11277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114" dirty="0">
                <a:solidFill>
                  <a:srgbClr val="000048"/>
                </a:solidFill>
                <a:latin typeface="Arial"/>
                <a:cs typeface="Arial"/>
              </a:rPr>
              <a:t>Be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Robust,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14" dirty="0">
                <a:solidFill>
                  <a:srgbClr val="000048"/>
                </a:solidFill>
                <a:latin typeface="Arial"/>
                <a:cs typeface="Arial"/>
              </a:rPr>
              <a:t>Be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Safe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should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perform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reliably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safely.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building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deploying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accordance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best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practices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where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robustly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before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deployment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then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improve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 regularly,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reduce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harm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unintended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outcomes.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4317" y="4989146"/>
            <a:ext cx="4945380" cy="11277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Benefit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People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Communities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sustainable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inclusive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through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innovation.</a:t>
            </a:r>
            <a:r>
              <a:rPr sz="1300" spc="1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outcomes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incorporate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benefit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environmental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sustainability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order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deliver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value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shareholders,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users,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customers,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employees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society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large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4300" y="6284487"/>
            <a:ext cx="4749165" cy="13436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Protect</a:t>
            </a: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 Privacy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Respect</a:t>
            </a: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Boundaries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secure,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compliant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respectful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people.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Affirmative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consent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human-centered,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privacy-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first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approach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ensures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sensitive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never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used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unethically.</a:t>
            </a:r>
            <a:endParaRPr sz="1300">
              <a:latin typeface="Microsoft Sans Serif"/>
              <a:cs typeface="Microsoft Sans Serif"/>
            </a:endParaRPr>
          </a:p>
          <a:p>
            <a:pPr marL="12700" marR="268605">
              <a:lnSpc>
                <a:spcPts val="17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variety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auditing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safeguards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key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06086" y="3693687"/>
            <a:ext cx="4708525" cy="13436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Design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for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Transparency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should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understandable.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trust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understanding</a:t>
            </a:r>
            <a:r>
              <a:rPr sz="1300" spc="1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through</a:t>
            </a:r>
            <a:r>
              <a:rPr sz="1300" spc="2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silo-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breaking</a:t>
            </a:r>
            <a:r>
              <a:rPr sz="1300" spc="2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collaboration</a:t>
            </a:r>
            <a:r>
              <a:rPr sz="1300" spc="2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rich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communication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stakeholders,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allowing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them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own,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personal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06086" y="5204987"/>
            <a:ext cx="4918075" cy="11277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Promote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Inclusivity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Minimize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Bias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Bias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exists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world;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responsible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seek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ensure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fair,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unbiased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representative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end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full-context.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should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treat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people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fairly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should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produced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reviewed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diverse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06086" y="6500446"/>
            <a:ext cx="4993005" cy="11277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Drive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0" dirty="0">
                <a:solidFill>
                  <a:srgbClr val="000048"/>
                </a:solidFill>
                <a:latin typeface="Arial"/>
                <a:cs typeface="Arial"/>
              </a:rPr>
              <a:t>Accountability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5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Enable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Participation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People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should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accountable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control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systems.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Clear processes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incentives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engagement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culture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where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individual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empowered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protect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people,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minimize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discover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spaces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value.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49300" y="1386433"/>
            <a:ext cx="10368280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38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brings</a:t>
            </a:r>
            <a:r>
              <a:rPr sz="38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speed,</a:t>
            </a:r>
            <a:r>
              <a:rPr sz="38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</a:t>
            </a:r>
            <a:r>
              <a:rPr sz="38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19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38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safeguards </a:t>
            </a:r>
            <a:r>
              <a:rPr sz="38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38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</a:t>
            </a:r>
            <a:r>
              <a:rPr sz="38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300" y="984093"/>
            <a:ext cx="152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2F78C4"/>
                </a:solidFill>
                <a:latin typeface="Arial"/>
                <a:cs typeface="Arial"/>
              </a:rPr>
              <a:t>Responsible</a:t>
            </a:r>
            <a:r>
              <a:rPr sz="1800" b="1" spc="-6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2852369"/>
            <a:ext cx="4294505" cy="1753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surprisingly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seamless.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ability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users,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act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needs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human-like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creative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responses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what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makes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such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compelling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today.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Behind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scenes,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though,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adds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layers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complexity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digital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teams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go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well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beyond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000048"/>
                </a:solidFill>
                <a:latin typeface="Microsoft Sans Serif"/>
                <a:cs typeface="Microsoft Sans Serif"/>
              </a:rPr>
              <a:t>API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keys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prompts.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Orchestration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critical.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4813592"/>
            <a:ext cx="25869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Consider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following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difficulties: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00" y="5227497"/>
            <a:ext cx="412242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difficult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unpredictable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nature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cannot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validated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deployed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”set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forget”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fashion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" y="6091135"/>
            <a:ext cx="412496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 algn="just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  <a:tab pos="24257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	Generative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skills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each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other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takes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coherent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alignment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programs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300" y="6954773"/>
            <a:ext cx="407733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once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predictable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flexible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takes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 monitoring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0" y="7818411"/>
            <a:ext cx="406654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many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skills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manage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manpower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alone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11000" y="1016000"/>
            <a:ext cx="3683000" cy="1053494"/>
          </a:xfrm>
          <a:prstGeom prst="rect">
            <a:avLst/>
          </a:prstGeom>
          <a:solidFill>
            <a:srgbClr val="DEEBF8"/>
          </a:solidFill>
        </p:spPr>
        <p:txBody>
          <a:bodyPr vert="horz" wrap="square" lIns="0" tIns="501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9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92100" marR="316865">
              <a:lnSpc>
                <a:spcPts val="1300"/>
              </a:lnSpc>
            </a:pP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1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following</a:t>
            </a:r>
            <a:r>
              <a:rPr sz="11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two</a:t>
            </a:r>
            <a:r>
              <a:rPr sz="11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pages</a:t>
            </a:r>
            <a:r>
              <a:rPr sz="11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</a:t>
            </a:r>
            <a:r>
              <a:rPr sz="11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1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introduction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1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11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1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remain</a:t>
            </a:r>
            <a:r>
              <a:rPr sz="11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</a:t>
            </a:r>
            <a:r>
              <a:rPr sz="11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high-</a:t>
            </a:r>
            <a:r>
              <a:rPr sz="11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level</a:t>
            </a:r>
            <a:r>
              <a:rPr sz="11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sufficiently</a:t>
            </a:r>
            <a:r>
              <a:rPr sz="11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detail</a:t>
            </a:r>
            <a:r>
              <a:rPr sz="11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1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orchestration</a:t>
            </a:r>
            <a:r>
              <a:rPr sz="11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1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people,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1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1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</a:t>
            </a:r>
            <a:r>
              <a:rPr sz="11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required</a:t>
            </a:r>
            <a:r>
              <a:rPr sz="11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1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operationalize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1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practices.</a:t>
            </a:r>
            <a:r>
              <a:rPr sz="11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endParaRPr sz="110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52150" y="6800850"/>
            <a:ext cx="4635500" cy="1422400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90"/>
              </a:spcBef>
            </a:pPr>
            <a:endParaRPr sz="1300">
              <a:latin typeface="Times New Roman"/>
              <a:cs typeface="Times New Roman"/>
            </a:endParaRPr>
          </a:p>
          <a:p>
            <a:pPr marL="285750" marR="567690">
              <a:lnSpc>
                <a:spcPct val="109000"/>
              </a:lnSpc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LLMOps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AIOps</a:t>
            </a:r>
            <a:r>
              <a:rPr sz="1300" b="1" spc="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often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confused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they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describe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entirely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different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disciplines: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standardizes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machine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deployment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while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AIOps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automates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2597" y="2852519"/>
            <a:ext cx="449199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often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leads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scenarios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where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privacy,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regulatory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compliance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leakage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–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secure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2597" y="3716157"/>
            <a:ext cx="506158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Manual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review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issues,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anomalies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experience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untenable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remove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any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80" dirty="0">
                <a:solidFill>
                  <a:srgbClr val="000048"/>
                </a:solidFill>
                <a:latin typeface="Microsoft Sans Serif"/>
                <a:cs typeface="Microsoft Sans Serif"/>
              </a:rPr>
              <a:t>ROI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advantage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–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300" spc="1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1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needed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2597" y="4579795"/>
            <a:ext cx="466090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Due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conditions,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ways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working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required.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Building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popular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concept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DevOps,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provides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path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forward.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2597" y="5443433"/>
            <a:ext cx="521652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LLMOps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defined: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aligns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engineering,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agent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development,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software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engineering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enable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integration,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delivery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emphasis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monitoring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all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steps.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2597" y="6523021"/>
            <a:ext cx="513969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seek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effective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AI-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enabled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internal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external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users,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enforcing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own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approach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imperative.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2597" y="7386660"/>
            <a:ext cx="505777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often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starts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defining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000048"/>
                </a:solidFill>
                <a:latin typeface="Microsoft Sans Serif"/>
                <a:cs typeface="Microsoft Sans Serif"/>
              </a:rPr>
              <a:t>KPIs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(aligned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Responsible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principles)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ensuring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governance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place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made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possible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-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-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influence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those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KPIs.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33137" y="2870680"/>
            <a:ext cx="24504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These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LLMOps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10" dirty="0">
                <a:solidFill>
                  <a:srgbClr val="000048"/>
                </a:solidFill>
                <a:latin typeface="Arial"/>
                <a:cs typeface="Arial"/>
              </a:rPr>
              <a:t>KPIs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can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include: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33137" y="3284585"/>
            <a:ext cx="422910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Cycle</a:t>
            </a:r>
            <a:r>
              <a:rPr sz="1300" b="1" spc="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Time:</a:t>
            </a:r>
            <a:r>
              <a:rPr sz="1300" b="1" spc="9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Duration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initiation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deployment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AI-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33137" y="3932273"/>
            <a:ext cx="454088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Deploy</a:t>
            </a:r>
            <a:r>
              <a:rPr sz="1300" b="1" spc="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Frequency:</a:t>
            </a:r>
            <a:r>
              <a:rPr sz="1300" b="1" spc="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often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updates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pushed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production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33137" y="4579960"/>
            <a:ext cx="442595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Review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Time:</a:t>
            </a:r>
            <a:r>
              <a:rPr sz="1300" b="1" spc="-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Time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taken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review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validate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(model)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performance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33137" y="5227647"/>
            <a:ext cx="466979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Automated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Solution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Ratio: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proportion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tasks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handled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autonomously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33137" y="5875334"/>
            <a:ext cx="438404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Model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Drift:</a:t>
            </a:r>
            <a:r>
              <a:rPr sz="1300" b="1" spc="-1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Discrepancies in solution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(model)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incoming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scenario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600" y="2263775"/>
            <a:ext cx="8794750" cy="2359025"/>
            <a:chOff x="6705600" y="2263775"/>
            <a:chExt cx="8794750" cy="2359025"/>
          </a:xfrm>
        </p:grpSpPr>
        <p:sp>
          <p:nvSpPr>
            <p:cNvPr id="3" name="object 3"/>
            <p:cNvSpPr/>
            <p:nvPr/>
          </p:nvSpPr>
          <p:spPr>
            <a:xfrm>
              <a:off x="6708775" y="2530475"/>
              <a:ext cx="8788400" cy="2089150"/>
            </a:xfrm>
            <a:custGeom>
              <a:avLst/>
              <a:gdLst/>
              <a:ahLst/>
              <a:cxnLst/>
              <a:rect l="l" t="t" r="r" b="b"/>
              <a:pathLst>
                <a:path w="8788400" h="2089150">
                  <a:moveTo>
                    <a:pt x="0" y="2089150"/>
                  </a:moveTo>
                  <a:lnTo>
                    <a:pt x="8788057" y="2089150"/>
                  </a:lnTo>
                  <a:lnTo>
                    <a:pt x="8788057" y="0"/>
                  </a:lnTo>
                  <a:lnTo>
                    <a:pt x="0" y="0"/>
                  </a:lnTo>
                  <a:lnTo>
                    <a:pt x="0" y="2089150"/>
                  </a:lnTo>
                  <a:close/>
                </a:path>
              </a:pathLst>
            </a:custGeom>
            <a:ln w="6350">
              <a:solidFill>
                <a:srgbClr val="00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61175" y="2263775"/>
              <a:ext cx="1805939" cy="527050"/>
            </a:xfrm>
            <a:custGeom>
              <a:avLst/>
              <a:gdLst/>
              <a:ahLst/>
              <a:cxnLst/>
              <a:rect l="l" t="t" r="r" b="b"/>
              <a:pathLst>
                <a:path w="1805940" h="527050">
                  <a:moveTo>
                    <a:pt x="1805343" y="0"/>
                  </a:moveTo>
                  <a:lnTo>
                    <a:pt x="0" y="0"/>
                  </a:lnTo>
                  <a:lnTo>
                    <a:pt x="0" y="527050"/>
                  </a:lnTo>
                  <a:lnTo>
                    <a:pt x="1805343" y="527050"/>
                  </a:lnTo>
                  <a:lnTo>
                    <a:pt x="1805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705600" y="4736630"/>
            <a:ext cx="8794750" cy="3696335"/>
            <a:chOff x="6705600" y="4736630"/>
            <a:chExt cx="8794750" cy="3696335"/>
          </a:xfrm>
        </p:grpSpPr>
        <p:sp>
          <p:nvSpPr>
            <p:cNvPr id="6" name="object 6"/>
            <p:cNvSpPr/>
            <p:nvPr/>
          </p:nvSpPr>
          <p:spPr>
            <a:xfrm>
              <a:off x="6708775" y="4918075"/>
              <a:ext cx="8788400" cy="3511550"/>
            </a:xfrm>
            <a:custGeom>
              <a:avLst/>
              <a:gdLst/>
              <a:ahLst/>
              <a:cxnLst/>
              <a:rect l="l" t="t" r="r" b="b"/>
              <a:pathLst>
                <a:path w="8788400" h="3511550">
                  <a:moveTo>
                    <a:pt x="0" y="3511550"/>
                  </a:moveTo>
                  <a:lnTo>
                    <a:pt x="8788057" y="3511550"/>
                  </a:lnTo>
                  <a:lnTo>
                    <a:pt x="8788057" y="0"/>
                  </a:lnTo>
                  <a:lnTo>
                    <a:pt x="0" y="0"/>
                  </a:lnTo>
                  <a:lnTo>
                    <a:pt x="0" y="3511550"/>
                  </a:lnTo>
                  <a:close/>
                </a:path>
              </a:pathLst>
            </a:custGeom>
            <a:ln w="6350">
              <a:solidFill>
                <a:srgbClr val="00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61175" y="4736630"/>
              <a:ext cx="1448435" cy="282575"/>
            </a:xfrm>
            <a:custGeom>
              <a:avLst/>
              <a:gdLst/>
              <a:ahLst/>
              <a:cxnLst/>
              <a:rect l="l" t="t" r="r" b="b"/>
              <a:pathLst>
                <a:path w="1448434" h="282575">
                  <a:moveTo>
                    <a:pt x="1448180" y="0"/>
                  </a:moveTo>
                  <a:lnTo>
                    <a:pt x="0" y="0"/>
                  </a:lnTo>
                  <a:lnTo>
                    <a:pt x="0" y="282524"/>
                  </a:lnTo>
                  <a:lnTo>
                    <a:pt x="1448180" y="282524"/>
                  </a:lnTo>
                  <a:lnTo>
                    <a:pt x="1448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9300" y="984093"/>
            <a:ext cx="152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2F78C4"/>
                </a:solidFill>
                <a:latin typeface="Arial"/>
                <a:cs typeface="Arial"/>
              </a:rPr>
              <a:t>Responsible</a:t>
            </a:r>
            <a:r>
              <a:rPr sz="1800" b="1" spc="-6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0" y="2420569"/>
            <a:ext cx="544512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tip-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toe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000048"/>
                </a:solidFill>
                <a:latin typeface="Microsoft Sans Serif"/>
                <a:cs typeface="Microsoft Sans Serif"/>
              </a:rPr>
              <a:t>AI,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linear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will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favorable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proof-of-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concept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speed.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belief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something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done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trained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utilized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endlessly.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testing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waters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not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sustainable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300" y="3716108"/>
            <a:ext cx="5480050" cy="153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Mature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processes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iterative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nature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observability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heart.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cycle,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allows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data-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intake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regularly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while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automating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much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possible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keeping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humans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loop.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feedback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loop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key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responsible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development.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ensuring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behavior,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 performance,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protection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changes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controlled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through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a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technology-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driven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workflow,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operate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effectively.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24675" y="2373247"/>
            <a:ext cx="1644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Immature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LLMOps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24675" y="4759450"/>
            <a:ext cx="14249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Mature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0" dirty="0">
                <a:solidFill>
                  <a:srgbClr val="000048"/>
                </a:solidFill>
                <a:latin typeface="Arial"/>
                <a:cs typeface="Arial"/>
              </a:rPr>
              <a:t>LLMOps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2000" y="5531332"/>
            <a:ext cx="5455285" cy="2571750"/>
            <a:chOff x="762000" y="5531332"/>
            <a:chExt cx="5455285" cy="2571750"/>
          </a:xfrm>
        </p:grpSpPr>
        <p:sp>
          <p:nvSpPr>
            <p:cNvPr id="14" name="object 14"/>
            <p:cNvSpPr/>
            <p:nvPr/>
          </p:nvSpPr>
          <p:spPr>
            <a:xfrm>
              <a:off x="768350" y="5606935"/>
              <a:ext cx="5442585" cy="2489835"/>
            </a:xfrm>
            <a:custGeom>
              <a:avLst/>
              <a:gdLst/>
              <a:ahLst/>
              <a:cxnLst/>
              <a:rect l="l" t="t" r="r" b="b"/>
              <a:pathLst>
                <a:path w="5442585" h="2489834">
                  <a:moveTo>
                    <a:pt x="0" y="2489314"/>
                  </a:moveTo>
                  <a:lnTo>
                    <a:pt x="5442483" y="2489314"/>
                  </a:lnTo>
                  <a:lnTo>
                    <a:pt x="5442483" y="0"/>
                  </a:lnTo>
                  <a:lnTo>
                    <a:pt x="0" y="0"/>
                  </a:lnTo>
                  <a:lnTo>
                    <a:pt x="0" y="2489314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8341" y="5531332"/>
              <a:ext cx="1183640" cy="217170"/>
            </a:xfrm>
            <a:custGeom>
              <a:avLst/>
              <a:gdLst/>
              <a:ahLst/>
              <a:cxnLst/>
              <a:rect l="l" t="t" r="r" b="b"/>
              <a:pathLst>
                <a:path w="1183639" h="217170">
                  <a:moveTo>
                    <a:pt x="1183220" y="0"/>
                  </a:moveTo>
                  <a:lnTo>
                    <a:pt x="0" y="0"/>
                  </a:lnTo>
                  <a:lnTo>
                    <a:pt x="0" y="217081"/>
                  </a:lnTo>
                  <a:lnTo>
                    <a:pt x="1183220" y="217081"/>
                  </a:lnTo>
                  <a:lnTo>
                    <a:pt x="1183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58900" y="5817224"/>
            <a:ext cx="4226560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quality</a:t>
            </a: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control</a:t>
            </a: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18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8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8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manage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8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evolution.</a:t>
            </a:r>
            <a:r>
              <a:rPr sz="18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Due</a:t>
            </a:r>
            <a:r>
              <a:rPr sz="18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 </a:t>
            </a:r>
            <a:r>
              <a:rPr sz="18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broad</a:t>
            </a:r>
            <a:r>
              <a:rPr sz="18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capabilities </a:t>
            </a:r>
            <a:r>
              <a:rPr sz="18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8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emergent</a:t>
            </a:r>
            <a:r>
              <a:rPr sz="18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behaviour,</a:t>
            </a:r>
            <a:r>
              <a:rPr sz="18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management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8900" y="7003658"/>
            <a:ext cx="3763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8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needed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entire</a:t>
            </a: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lifecycle.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85037" y="6878530"/>
            <a:ext cx="362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2F78C4"/>
                </a:solidFill>
                <a:latin typeface="Arial"/>
                <a:cs typeface="Arial"/>
              </a:rPr>
              <a:t>”</a:t>
            </a:r>
            <a:endParaRPr sz="6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9267" y="5671522"/>
            <a:ext cx="362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2F78C4"/>
                </a:solidFill>
                <a:latin typeface="Arial"/>
                <a:cs typeface="Arial"/>
              </a:rPr>
              <a:t>“</a:t>
            </a:r>
            <a:endParaRPr sz="6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5493" y="5485708"/>
            <a:ext cx="1066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2F78C4"/>
                </a:solidFill>
                <a:latin typeface="Arial"/>
                <a:cs typeface="Arial"/>
              </a:rPr>
              <a:t>Expert</a:t>
            </a:r>
            <a:r>
              <a:rPr sz="1300" b="1" spc="-4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2F78C4"/>
                </a:solidFill>
                <a:latin typeface="Arial"/>
                <a:cs typeface="Arial"/>
              </a:rPr>
              <a:t>Advice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49300" y="1394553"/>
            <a:ext cx="119176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>
                <a:solidFill>
                  <a:srgbClr val="000048"/>
                </a:solidFill>
              </a:rPr>
              <a:t>Observability</a:t>
            </a:r>
            <a:r>
              <a:rPr spc="-85" dirty="0">
                <a:solidFill>
                  <a:srgbClr val="000048"/>
                </a:solidFill>
              </a:rPr>
              <a:t> </a:t>
            </a:r>
            <a:r>
              <a:rPr spc="190" dirty="0">
                <a:solidFill>
                  <a:srgbClr val="000048"/>
                </a:solidFill>
              </a:rPr>
              <a:t>and</a:t>
            </a:r>
            <a:r>
              <a:rPr spc="-80" dirty="0">
                <a:solidFill>
                  <a:srgbClr val="000048"/>
                </a:solidFill>
              </a:rPr>
              <a:t> </a:t>
            </a:r>
            <a:r>
              <a:rPr spc="155" dirty="0">
                <a:solidFill>
                  <a:srgbClr val="000048"/>
                </a:solidFill>
              </a:rPr>
              <a:t>automation</a:t>
            </a:r>
            <a:r>
              <a:rPr spc="-85" dirty="0">
                <a:solidFill>
                  <a:srgbClr val="000048"/>
                </a:solidFill>
              </a:rPr>
              <a:t> </a:t>
            </a:r>
            <a:r>
              <a:rPr spc="265" dirty="0">
                <a:solidFill>
                  <a:srgbClr val="000048"/>
                </a:solidFill>
              </a:rPr>
              <a:t>at</a:t>
            </a:r>
            <a:r>
              <a:rPr spc="-80" dirty="0">
                <a:solidFill>
                  <a:srgbClr val="000048"/>
                </a:solidFill>
              </a:rPr>
              <a:t> </a:t>
            </a:r>
            <a:r>
              <a:rPr spc="120" dirty="0">
                <a:solidFill>
                  <a:srgbClr val="000048"/>
                </a:solidFill>
              </a:rPr>
              <a:t>the</a:t>
            </a:r>
            <a:r>
              <a:rPr spc="-85" dirty="0">
                <a:solidFill>
                  <a:srgbClr val="000048"/>
                </a:solidFill>
              </a:rPr>
              <a:t> </a:t>
            </a:r>
            <a:r>
              <a:rPr spc="130" dirty="0">
                <a:solidFill>
                  <a:srgbClr val="000048"/>
                </a:solidFill>
              </a:rPr>
              <a:t>heart</a:t>
            </a:r>
            <a:r>
              <a:rPr spc="-80" dirty="0">
                <a:solidFill>
                  <a:srgbClr val="000048"/>
                </a:solidFill>
              </a:rPr>
              <a:t> </a:t>
            </a:r>
            <a:r>
              <a:rPr spc="195" dirty="0">
                <a:solidFill>
                  <a:srgbClr val="000048"/>
                </a:solidFill>
              </a:rPr>
              <a:t>of</a:t>
            </a:r>
            <a:r>
              <a:rPr spc="-85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LLMOps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937375" y="2681730"/>
            <a:ext cx="68243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Linear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nature,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siloed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Science,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ML/AI,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Engineering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functions.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Fine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0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POC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lab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37375" y="2846830"/>
            <a:ext cx="6854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environments,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lacks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required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automation,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CI/CD,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feedback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loops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0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monitoring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24675" y="5059297"/>
            <a:ext cx="5619750" cy="35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10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Cyclical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nature,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integrates</a:t>
            </a:r>
            <a:r>
              <a:rPr sz="10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disparate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workflow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functions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through automation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observability. This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heavily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reliant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coherent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workflows,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culture</a:t>
            </a:r>
            <a:r>
              <a:rPr sz="10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</a:t>
            </a:r>
            <a:r>
              <a:rPr sz="10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40550" y="3137192"/>
            <a:ext cx="914400" cy="29527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530"/>
              </a:spcBef>
            </a:pPr>
            <a:r>
              <a:rPr sz="1000" b="1" spc="-40" dirty="0">
                <a:solidFill>
                  <a:srgbClr val="000048"/>
                </a:solidFill>
                <a:latin typeface="Arial"/>
                <a:cs typeface="Arial"/>
              </a:rPr>
              <a:t>Training</a:t>
            </a:r>
            <a:r>
              <a:rPr sz="1000" b="1" spc="-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65950" y="5607837"/>
            <a:ext cx="1035050" cy="295275"/>
          </a:xfrm>
          <a:prstGeom prst="rect">
            <a:avLst/>
          </a:prstGeom>
          <a:solidFill>
            <a:srgbClr val="92BBE6">
              <a:alpha val="29998"/>
            </a:srgbClr>
          </a:solidFill>
        </p:spPr>
        <p:txBody>
          <a:bodyPr vert="horz" wrap="square" lIns="0" tIns="7239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570"/>
              </a:spcBef>
            </a:pPr>
            <a:r>
              <a:rPr sz="1000" b="1" spc="-25" dirty="0">
                <a:solidFill>
                  <a:srgbClr val="000048"/>
                </a:solidFill>
                <a:latin typeface="Arial"/>
                <a:cs typeface="Arial"/>
              </a:rPr>
              <a:t>Run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00322" y="5599874"/>
            <a:ext cx="1664335" cy="295275"/>
          </a:xfrm>
          <a:prstGeom prst="rect">
            <a:avLst/>
          </a:prstGeom>
          <a:solidFill>
            <a:srgbClr val="92BBE6">
              <a:alpha val="29998"/>
            </a:srgbClr>
          </a:solidFill>
        </p:spPr>
        <p:txBody>
          <a:bodyPr vert="horz" wrap="square" lIns="0" tIns="8064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635"/>
              </a:spcBef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Monitor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231203" y="5607837"/>
            <a:ext cx="2042160" cy="295275"/>
          </a:xfrm>
          <a:prstGeom prst="rect">
            <a:avLst/>
          </a:prstGeom>
          <a:solidFill>
            <a:srgbClr val="92BBE6">
              <a:alpha val="29998"/>
            </a:srgbClr>
          </a:solidFill>
        </p:spPr>
        <p:txBody>
          <a:bodyPr vert="horz" wrap="square" lIns="0" tIns="7239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570"/>
              </a:spcBef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Evaluate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231203" y="7270267"/>
            <a:ext cx="1525270" cy="295275"/>
          </a:xfrm>
          <a:prstGeom prst="rect">
            <a:avLst/>
          </a:prstGeom>
          <a:solidFill>
            <a:srgbClr val="92BBE6">
              <a:alpha val="29998"/>
            </a:srgbClr>
          </a:solidFill>
        </p:spPr>
        <p:txBody>
          <a:bodyPr vert="horz" wrap="square" lIns="0" tIns="7239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570"/>
              </a:spcBef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Refine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65950" y="7234923"/>
            <a:ext cx="895350" cy="295275"/>
          </a:xfrm>
          <a:prstGeom prst="rect">
            <a:avLst/>
          </a:prstGeom>
          <a:solidFill>
            <a:srgbClr val="92BBE6">
              <a:alpha val="29998"/>
            </a:srgbClr>
          </a:solidFill>
        </p:spPr>
        <p:txBody>
          <a:bodyPr vert="horz" wrap="square" lIns="0" tIns="7302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575"/>
              </a:spcBef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Deploy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72300" y="5903429"/>
            <a:ext cx="1022350" cy="29527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530"/>
              </a:spcBef>
            </a:pP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Serve/Monitor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906672" y="5903429"/>
            <a:ext cx="1651635" cy="29527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530"/>
              </a:spcBef>
            </a:pP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Modal</a:t>
            </a:r>
            <a:r>
              <a:rPr sz="10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Outputs/Processes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66847" y="7985417"/>
            <a:ext cx="3807460" cy="295275"/>
          </a:xfrm>
          <a:prstGeom prst="rect">
            <a:avLst/>
          </a:prstGeom>
          <a:solidFill>
            <a:srgbClr val="2F78C4"/>
          </a:solidFill>
        </p:spPr>
        <p:txBody>
          <a:bodyPr vert="horz" wrap="square" lIns="0" tIns="66675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525"/>
              </a:spcBef>
            </a:pP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(Initial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Continuing)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Automated,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Monitored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237553" y="5903429"/>
            <a:ext cx="2029460" cy="29527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525"/>
              </a:spcBef>
            </a:pPr>
            <a:r>
              <a:rPr sz="10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Automate</a:t>
            </a:r>
            <a:r>
              <a:rPr sz="10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Alert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</a:t>
            </a:r>
            <a:r>
              <a:rPr sz="10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237553" y="7568653"/>
            <a:ext cx="1512570" cy="27368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405"/>
              </a:spcBef>
            </a:pP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Improve</a:t>
            </a:r>
            <a:r>
              <a:rPr sz="10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Model/Monitor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72300" y="7530553"/>
            <a:ext cx="882650" cy="27368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425"/>
              </a:spcBef>
            </a:pP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CI/CD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35700" y="6550992"/>
            <a:ext cx="10502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</a:t>
            </a:r>
            <a:r>
              <a:rPr sz="1000" spc="1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Cycle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433580" y="6550992"/>
            <a:ext cx="10502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</a:t>
            </a:r>
            <a:r>
              <a:rPr sz="1000" spc="1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Cycle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59419" y="6866587"/>
            <a:ext cx="18224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Core</a:t>
            </a:r>
            <a:r>
              <a:rPr sz="1000" b="1" spc="-3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000" b="1" spc="-45" dirty="0">
                <a:solidFill>
                  <a:srgbClr val="2F78C4"/>
                </a:solidFill>
                <a:latin typeface="Arial"/>
                <a:cs typeface="Arial"/>
              </a:rPr>
              <a:t>Tenets</a:t>
            </a:r>
            <a:r>
              <a:rPr sz="1000" b="1" spc="-3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2F78C4"/>
                </a:solidFill>
                <a:latin typeface="Arial"/>
                <a:cs typeface="Arial"/>
              </a:rPr>
              <a:t>of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2F78C4"/>
                </a:solidFill>
                <a:latin typeface="Arial"/>
                <a:cs typeface="Arial"/>
              </a:rPr>
              <a:t>LLMOps</a:t>
            </a:r>
            <a:r>
              <a:rPr sz="1000" b="1" spc="-3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2F78C4"/>
                </a:solidFill>
                <a:latin typeface="Arial"/>
                <a:cs typeface="Arial"/>
              </a:rPr>
              <a:t>Tooling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84654" y="6497256"/>
            <a:ext cx="4565650" cy="29527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520"/>
              </a:spcBef>
              <a:tabLst>
                <a:tab pos="1692910" algn="l"/>
                <a:tab pos="3132455" algn="l"/>
              </a:tabLst>
            </a:pP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</a:t>
            </a:r>
            <a:r>
              <a:rPr sz="10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360°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Observability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	Maximize</a:t>
            </a:r>
            <a:r>
              <a:rPr sz="10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	Enable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Actions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24955" y="4181680"/>
            <a:ext cx="5588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2F78C4"/>
                </a:solidFill>
                <a:latin typeface="Arial"/>
                <a:cs typeface="Arial"/>
              </a:rPr>
              <a:t>LLM</a:t>
            </a:r>
            <a:r>
              <a:rPr sz="1000" b="1" spc="-5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000" b="1" spc="-35" dirty="0">
                <a:solidFill>
                  <a:srgbClr val="2F78C4"/>
                </a:solidFill>
                <a:latin typeface="Arial"/>
                <a:cs typeface="Arial"/>
              </a:rPr>
              <a:t>R&amp;D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40550" y="3705364"/>
            <a:ext cx="2476500" cy="450850"/>
          </a:xfrm>
          <a:prstGeom prst="rect">
            <a:avLst/>
          </a:prstGeom>
          <a:ln w="12700">
            <a:solidFill>
              <a:srgbClr val="BCBEC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81915" marR="114300">
              <a:lnSpc>
                <a:spcPct val="100000"/>
              </a:lnSpc>
              <a:spcBef>
                <a:spcPts val="535"/>
              </a:spcBef>
              <a:tabLst>
                <a:tab pos="956944" algn="l"/>
                <a:tab pos="1605915" algn="l"/>
              </a:tabLst>
            </a:pP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	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	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Evaluation Preparation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	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	</a:t>
            </a:r>
            <a:r>
              <a:rPr sz="10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70" dirty="0">
                <a:solidFill>
                  <a:srgbClr val="000048"/>
                </a:solidFill>
                <a:latin typeface="Microsoft Sans Serif"/>
                <a:cs typeface="Microsoft Sans Serif"/>
              </a:rPr>
              <a:t>KPIs</a:t>
            </a:r>
            <a:r>
              <a:rPr sz="10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/</a:t>
            </a:r>
            <a:r>
              <a:rPr sz="10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Perf.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737752" y="3760929"/>
            <a:ext cx="7391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Trained </a:t>
            </a:r>
            <a:r>
              <a:rPr sz="10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LLM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801350" y="3705390"/>
            <a:ext cx="990600" cy="450850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74295" marR="158115">
              <a:lnSpc>
                <a:spcPct val="100000"/>
              </a:lnSpc>
              <a:spcBef>
                <a:spcPts val="535"/>
              </a:spcBef>
            </a:pPr>
            <a:r>
              <a:rPr sz="1000" b="1" spc="-45" dirty="0">
                <a:solidFill>
                  <a:srgbClr val="000048"/>
                </a:solidFill>
                <a:latin typeface="Arial"/>
                <a:cs typeface="Arial"/>
              </a:rPr>
              <a:t>LLM</a:t>
            </a:r>
            <a:r>
              <a:rPr sz="10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spc="-45" dirty="0">
                <a:solidFill>
                  <a:srgbClr val="000048"/>
                </a:solidFill>
                <a:latin typeface="Arial"/>
                <a:cs typeface="Arial"/>
              </a:rPr>
              <a:t>Solution </a:t>
            </a: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Registry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3443359" y="3760802"/>
            <a:ext cx="655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Deploy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Production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395450" y="3511550"/>
            <a:ext cx="838200" cy="838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0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Application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160250" y="3414852"/>
            <a:ext cx="990600" cy="450850"/>
          </a:xfrm>
          <a:prstGeom prst="rect">
            <a:avLst/>
          </a:prstGeom>
          <a:ln w="12700">
            <a:solidFill>
              <a:srgbClr val="BCBEC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82550" marR="131445">
              <a:lnSpc>
                <a:spcPct val="100000"/>
              </a:lnSpc>
              <a:spcBef>
                <a:spcPts val="535"/>
              </a:spcBef>
            </a:pP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Software Development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160250" y="4166095"/>
            <a:ext cx="990600" cy="280670"/>
          </a:xfrm>
          <a:prstGeom prst="rect">
            <a:avLst/>
          </a:prstGeom>
          <a:ln w="12700">
            <a:solidFill>
              <a:srgbClr val="BCBEC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370"/>
              </a:spcBef>
            </a:pP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351331" y="3479800"/>
            <a:ext cx="6958330" cy="856615"/>
            <a:chOff x="7351331" y="3479800"/>
            <a:chExt cx="6958330" cy="856615"/>
          </a:xfrm>
        </p:grpSpPr>
        <p:sp>
          <p:nvSpPr>
            <p:cNvPr id="54" name="object 54"/>
            <p:cNvSpPr/>
            <p:nvPr/>
          </p:nvSpPr>
          <p:spPr>
            <a:xfrm>
              <a:off x="7815131" y="3784128"/>
              <a:ext cx="0" cy="293370"/>
            </a:xfrm>
            <a:custGeom>
              <a:avLst/>
              <a:gdLst/>
              <a:ahLst/>
              <a:cxnLst/>
              <a:rect l="l" t="t" r="r" b="b"/>
              <a:pathLst>
                <a:path h="293370">
                  <a:moveTo>
                    <a:pt x="0" y="0"/>
                  </a:moveTo>
                  <a:lnTo>
                    <a:pt x="0" y="293065"/>
                  </a:lnTo>
                </a:path>
              </a:pathLst>
            </a:custGeom>
            <a:ln w="1270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63976" y="3784128"/>
              <a:ext cx="0" cy="293370"/>
            </a:xfrm>
            <a:custGeom>
              <a:avLst/>
              <a:gdLst/>
              <a:ahLst/>
              <a:cxnLst/>
              <a:rect l="l" t="t" r="r" b="b"/>
              <a:pathLst>
                <a:path h="293370">
                  <a:moveTo>
                    <a:pt x="0" y="0"/>
                  </a:moveTo>
                  <a:lnTo>
                    <a:pt x="0" y="293065"/>
                  </a:lnTo>
                </a:path>
              </a:pathLst>
            </a:custGeom>
            <a:ln w="1270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97749" y="3479800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4">
                  <a:moveTo>
                    <a:pt x="0" y="0"/>
                  </a:moveTo>
                  <a:lnTo>
                    <a:pt x="0" y="128816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351331" y="3601438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4">
                  <a:moveTo>
                    <a:pt x="92836" y="0"/>
                  </a:moveTo>
                  <a:lnTo>
                    <a:pt x="0" y="0"/>
                  </a:lnTo>
                  <a:lnTo>
                    <a:pt x="46418" y="49936"/>
                  </a:lnTo>
                  <a:lnTo>
                    <a:pt x="92836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655549" y="3911600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0"/>
                  </a:moveTo>
                  <a:lnTo>
                    <a:pt x="0" y="159296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609131" y="4063723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4">
                  <a:moveTo>
                    <a:pt x="92836" y="0"/>
                  </a:moveTo>
                  <a:lnTo>
                    <a:pt x="0" y="0"/>
                  </a:lnTo>
                  <a:lnTo>
                    <a:pt x="46418" y="49936"/>
                  </a:lnTo>
                  <a:lnTo>
                    <a:pt x="92836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479011" y="3930650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3139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644975" y="3884231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0" y="0"/>
                  </a:moveTo>
                  <a:lnTo>
                    <a:pt x="0" y="92836"/>
                  </a:lnTo>
                  <a:lnTo>
                    <a:pt x="49936" y="46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19841" y="3930650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3139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685805" y="3884231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0" y="0"/>
                  </a:moveTo>
                  <a:lnTo>
                    <a:pt x="0" y="92836"/>
                  </a:lnTo>
                  <a:lnTo>
                    <a:pt x="49936" y="46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144277" y="393065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339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259441" y="3884231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0" y="0"/>
                  </a:moveTo>
                  <a:lnTo>
                    <a:pt x="0" y="92836"/>
                  </a:lnTo>
                  <a:lnTo>
                    <a:pt x="49936" y="46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836399" y="3632200"/>
              <a:ext cx="211454" cy="298450"/>
            </a:xfrm>
            <a:custGeom>
              <a:avLst/>
              <a:gdLst/>
              <a:ahLst/>
              <a:cxnLst/>
              <a:rect l="l" t="t" r="r" b="b"/>
              <a:pathLst>
                <a:path w="211454" h="298450">
                  <a:moveTo>
                    <a:pt x="0" y="298450"/>
                  </a:moveTo>
                  <a:lnTo>
                    <a:pt x="114300" y="298450"/>
                  </a:lnTo>
                  <a:lnTo>
                    <a:pt x="114300" y="0"/>
                  </a:lnTo>
                  <a:lnTo>
                    <a:pt x="211239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040475" y="3585794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0" y="0"/>
                  </a:moveTo>
                  <a:lnTo>
                    <a:pt x="0" y="92811"/>
                  </a:lnTo>
                  <a:lnTo>
                    <a:pt x="49923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192338" y="3933056"/>
              <a:ext cx="160655" cy="400050"/>
            </a:xfrm>
            <a:custGeom>
              <a:avLst/>
              <a:gdLst/>
              <a:ahLst/>
              <a:cxnLst/>
              <a:rect l="l" t="t" r="r" b="b"/>
              <a:pathLst>
                <a:path w="160655" h="400050">
                  <a:moveTo>
                    <a:pt x="0" y="400050"/>
                  </a:moveTo>
                  <a:lnTo>
                    <a:pt x="88900" y="400050"/>
                  </a:lnTo>
                  <a:lnTo>
                    <a:pt x="88900" y="0"/>
                  </a:lnTo>
                  <a:lnTo>
                    <a:pt x="160439" y="0"/>
                  </a:lnTo>
                </a:path>
              </a:pathLst>
            </a:custGeom>
            <a:ln w="6349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345614" y="3886650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0" y="0"/>
                  </a:moveTo>
                  <a:lnTo>
                    <a:pt x="0" y="92811"/>
                  </a:lnTo>
                  <a:lnTo>
                    <a:pt x="49923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900322" y="7270267"/>
            <a:ext cx="1492885" cy="295275"/>
          </a:xfrm>
          <a:prstGeom prst="rect">
            <a:avLst/>
          </a:prstGeom>
          <a:solidFill>
            <a:srgbClr val="92BBE6">
              <a:alpha val="29998"/>
            </a:srgbClr>
          </a:solidFill>
        </p:spPr>
        <p:txBody>
          <a:bodyPr vert="horz" wrap="square" lIns="0" tIns="7239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570"/>
              </a:spcBef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Quality</a:t>
            </a:r>
            <a:r>
              <a:rPr sz="10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Assure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906672" y="7568653"/>
            <a:ext cx="1480185" cy="27368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05"/>
              </a:spcBef>
            </a:pPr>
            <a:r>
              <a:rPr sz="10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Automated</a:t>
            </a:r>
            <a:r>
              <a:rPr sz="1000" spc="1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Review/Fix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310056" y="5850685"/>
            <a:ext cx="6828155" cy="2089785"/>
            <a:chOff x="7310056" y="5850685"/>
            <a:chExt cx="6828155" cy="2089785"/>
          </a:xfrm>
        </p:grpSpPr>
        <p:sp>
          <p:nvSpPr>
            <p:cNvPr id="73" name="object 73"/>
            <p:cNvSpPr/>
            <p:nvPr/>
          </p:nvSpPr>
          <p:spPr>
            <a:xfrm>
              <a:off x="10084857" y="656855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399"/>
                  </a:lnTo>
                </a:path>
              </a:pathLst>
            </a:custGeom>
            <a:ln w="1270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545358" y="656855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399"/>
                  </a:lnTo>
                </a:path>
              </a:pathLst>
            </a:custGeom>
            <a:ln w="1270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051799" y="5897091"/>
              <a:ext cx="721995" cy="473709"/>
            </a:xfrm>
            <a:custGeom>
              <a:avLst/>
              <a:gdLst/>
              <a:ahLst/>
              <a:cxnLst/>
              <a:rect l="l" t="t" r="r" b="b"/>
              <a:pathLst>
                <a:path w="721995" h="473710">
                  <a:moveTo>
                    <a:pt x="0" y="0"/>
                  </a:moveTo>
                  <a:lnTo>
                    <a:pt x="721931" y="0"/>
                  </a:lnTo>
                  <a:lnTo>
                    <a:pt x="721931" y="473646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27318" y="6363563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4">
                  <a:moveTo>
                    <a:pt x="92836" y="0"/>
                  </a:moveTo>
                  <a:lnTo>
                    <a:pt x="0" y="0"/>
                  </a:lnTo>
                  <a:lnTo>
                    <a:pt x="46418" y="49936"/>
                  </a:lnTo>
                  <a:lnTo>
                    <a:pt x="92836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2590257" y="5897091"/>
              <a:ext cx="524510" cy="516890"/>
            </a:xfrm>
            <a:custGeom>
              <a:avLst/>
              <a:gdLst/>
              <a:ahLst/>
              <a:cxnLst/>
              <a:rect l="l" t="t" r="r" b="b"/>
              <a:pathLst>
                <a:path w="524509" h="516889">
                  <a:moveTo>
                    <a:pt x="524179" y="0"/>
                  </a:moveTo>
                  <a:lnTo>
                    <a:pt x="0" y="0"/>
                  </a:lnTo>
                  <a:lnTo>
                    <a:pt x="0" y="516407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107275" y="5850685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0" y="0"/>
                  </a:moveTo>
                  <a:lnTo>
                    <a:pt x="0" y="92811"/>
                  </a:lnTo>
                  <a:lnTo>
                    <a:pt x="49923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981798" y="7559675"/>
              <a:ext cx="1011555" cy="0"/>
            </a:xfrm>
            <a:custGeom>
              <a:avLst/>
              <a:gdLst/>
              <a:ahLst/>
              <a:cxnLst/>
              <a:rect l="l" t="t" r="r" b="b"/>
              <a:pathLst>
                <a:path w="1011554">
                  <a:moveTo>
                    <a:pt x="0" y="0"/>
                  </a:moveTo>
                  <a:lnTo>
                    <a:pt x="1011085" y="0"/>
                  </a:lnTo>
                </a:path>
              </a:pathLst>
            </a:custGeom>
            <a:ln w="6350">
              <a:solidFill>
                <a:srgbClr val="BCBEC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002337" y="7578451"/>
              <a:ext cx="0" cy="309880"/>
            </a:xfrm>
            <a:custGeom>
              <a:avLst/>
              <a:gdLst/>
              <a:ahLst/>
              <a:cxnLst/>
              <a:rect l="l" t="t" r="r" b="b"/>
              <a:pathLst>
                <a:path h="309879">
                  <a:moveTo>
                    <a:pt x="0" y="0"/>
                  </a:moveTo>
                  <a:lnTo>
                    <a:pt x="0" y="309791"/>
                  </a:lnTo>
                </a:path>
              </a:pathLst>
            </a:custGeom>
            <a:ln w="6350">
              <a:solidFill>
                <a:srgbClr val="BCBEC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959725" y="7556500"/>
              <a:ext cx="1045844" cy="344805"/>
            </a:xfrm>
            <a:custGeom>
              <a:avLst/>
              <a:gdLst/>
              <a:ahLst/>
              <a:cxnLst/>
              <a:rect l="l" t="t" r="r" b="b"/>
              <a:pathLst>
                <a:path w="1045845" h="344804">
                  <a:moveTo>
                    <a:pt x="6350" y="3175"/>
                  </a:moveTo>
                  <a:lnTo>
                    <a:pt x="5410" y="939"/>
                  </a:lnTo>
                  <a:lnTo>
                    <a:pt x="3175" y="0"/>
                  </a:lnTo>
                  <a:lnTo>
                    <a:pt x="927" y="939"/>
                  </a:lnTo>
                  <a:lnTo>
                    <a:pt x="0" y="3175"/>
                  </a:lnTo>
                  <a:lnTo>
                    <a:pt x="927" y="5422"/>
                  </a:lnTo>
                  <a:lnTo>
                    <a:pt x="3175" y="6350"/>
                  </a:lnTo>
                  <a:lnTo>
                    <a:pt x="5410" y="5422"/>
                  </a:lnTo>
                  <a:lnTo>
                    <a:pt x="6350" y="3175"/>
                  </a:lnTo>
                  <a:close/>
                </a:path>
                <a:path w="1045845" h="344804">
                  <a:moveTo>
                    <a:pt x="1045781" y="341134"/>
                  </a:moveTo>
                  <a:lnTo>
                    <a:pt x="1044841" y="338899"/>
                  </a:lnTo>
                  <a:lnTo>
                    <a:pt x="1042606" y="337959"/>
                  </a:lnTo>
                  <a:lnTo>
                    <a:pt x="1040358" y="338899"/>
                  </a:lnTo>
                  <a:lnTo>
                    <a:pt x="1039431" y="341134"/>
                  </a:lnTo>
                  <a:lnTo>
                    <a:pt x="1040358" y="343382"/>
                  </a:lnTo>
                  <a:lnTo>
                    <a:pt x="1042606" y="344309"/>
                  </a:lnTo>
                  <a:lnTo>
                    <a:pt x="1044841" y="343382"/>
                  </a:lnTo>
                  <a:lnTo>
                    <a:pt x="1045781" y="341134"/>
                  </a:lnTo>
                  <a:close/>
                </a:path>
                <a:path w="1045845" h="344804">
                  <a:moveTo>
                    <a:pt x="1045781" y="3175"/>
                  </a:moveTo>
                  <a:lnTo>
                    <a:pt x="1044841" y="939"/>
                  </a:lnTo>
                  <a:lnTo>
                    <a:pt x="1042606" y="0"/>
                  </a:lnTo>
                  <a:lnTo>
                    <a:pt x="1040358" y="939"/>
                  </a:lnTo>
                  <a:lnTo>
                    <a:pt x="1039431" y="3175"/>
                  </a:lnTo>
                  <a:lnTo>
                    <a:pt x="1040358" y="5422"/>
                  </a:lnTo>
                  <a:lnTo>
                    <a:pt x="1042606" y="6350"/>
                  </a:lnTo>
                  <a:lnTo>
                    <a:pt x="1044841" y="5422"/>
                  </a:lnTo>
                  <a:lnTo>
                    <a:pt x="1045781" y="3175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955919" y="7890465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5">
                  <a:moveTo>
                    <a:pt x="92836" y="0"/>
                  </a:moveTo>
                  <a:lnTo>
                    <a:pt x="0" y="0"/>
                  </a:lnTo>
                  <a:lnTo>
                    <a:pt x="46418" y="49936"/>
                  </a:lnTo>
                  <a:lnTo>
                    <a:pt x="92836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2371088" y="755967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40">
                  <a:moveTo>
                    <a:pt x="76407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BCBEC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2361660" y="7578451"/>
              <a:ext cx="0" cy="309880"/>
            </a:xfrm>
            <a:custGeom>
              <a:avLst/>
              <a:gdLst/>
              <a:ahLst/>
              <a:cxnLst/>
              <a:rect l="l" t="t" r="r" b="b"/>
              <a:pathLst>
                <a:path h="309879">
                  <a:moveTo>
                    <a:pt x="0" y="0"/>
                  </a:moveTo>
                  <a:lnTo>
                    <a:pt x="0" y="309791"/>
                  </a:lnTo>
                </a:path>
              </a:pathLst>
            </a:custGeom>
            <a:ln w="6350">
              <a:solidFill>
                <a:srgbClr val="BCBEC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358484" y="7556500"/>
              <a:ext cx="798830" cy="344805"/>
            </a:xfrm>
            <a:custGeom>
              <a:avLst/>
              <a:gdLst/>
              <a:ahLst/>
              <a:cxnLst/>
              <a:rect l="l" t="t" r="r" b="b"/>
              <a:pathLst>
                <a:path w="798830" h="344804">
                  <a:moveTo>
                    <a:pt x="6350" y="341134"/>
                  </a:moveTo>
                  <a:lnTo>
                    <a:pt x="5410" y="338899"/>
                  </a:lnTo>
                  <a:lnTo>
                    <a:pt x="3175" y="337959"/>
                  </a:lnTo>
                  <a:lnTo>
                    <a:pt x="927" y="338899"/>
                  </a:lnTo>
                  <a:lnTo>
                    <a:pt x="0" y="341134"/>
                  </a:lnTo>
                  <a:lnTo>
                    <a:pt x="927" y="343382"/>
                  </a:lnTo>
                  <a:lnTo>
                    <a:pt x="3175" y="344309"/>
                  </a:lnTo>
                  <a:lnTo>
                    <a:pt x="5410" y="343382"/>
                  </a:lnTo>
                  <a:lnTo>
                    <a:pt x="6350" y="341134"/>
                  </a:lnTo>
                  <a:close/>
                </a:path>
                <a:path w="798830" h="344804">
                  <a:moveTo>
                    <a:pt x="6350" y="3175"/>
                  </a:moveTo>
                  <a:lnTo>
                    <a:pt x="5410" y="939"/>
                  </a:lnTo>
                  <a:lnTo>
                    <a:pt x="3175" y="0"/>
                  </a:lnTo>
                  <a:lnTo>
                    <a:pt x="927" y="939"/>
                  </a:lnTo>
                  <a:lnTo>
                    <a:pt x="0" y="3175"/>
                  </a:lnTo>
                  <a:lnTo>
                    <a:pt x="927" y="5422"/>
                  </a:lnTo>
                  <a:lnTo>
                    <a:pt x="3175" y="6350"/>
                  </a:lnTo>
                  <a:lnTo>
                    <a:pt x="5410" y="5422"/>
                  </a:lnTo>
                  <a:lnTo>
                    <a:pt x="6350" y="3175"/>
                  </a:lnTo>
                  <a:close/>
                </a:path>
                <a:path w="798830" h="344804">
                  <a:moveTo>
                    <a:pt x="798715" y="3175"/>
                  </a:moveTo>
                  <a:lnTo>
                    <a:pt x="797775" y="939"/>
                  </a:lnTo>
                  <a:lnTo>
                    <a:pt x="795540" y="0"/>
                  </a:lnTo>
                  <a:lnTo>
                    <a:pt x="793292" y="939"/>
                  </a:lnTo>
                  <a:lnTo>
                    <a:pt x="792365" y="3175"/>
                  </a:lnTo>
                  <a:lnTo>
                    <a:pt x="793292" y="5422"/>
                  </a:lnTo>
                  <a:lnTo>
                    <a:pt x="795540" y="6350"/>
                  </a:lnTo>
                  <a:lnTo>
                    <a:pt x="797775" y="5422"/>
                  </a:lnTo>
                  <a:lnTo>
                    <a:pt x="798715" y="3175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2315241" y="7890465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5">
                  <a:moveTo>
                    <a:pt x="92836" y="0"/>
                  </a:moveTo>
                  <a:lnTo>
                    <a:pt x="0" y="0"/>
                  </a:lnTo>
                  <a:lnTo>
                    <a:pt x="46418" y="49936"/>
                  </a:lnTo>
                  <a:lnTo>
                    <a:pt x="92836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342808" y="7035079"/>
              <a:ext cx="507365" cy="537210"/>
            </a:xfrm>
            <a:custGeom>
              <a:avLst/>
              <a:gdLst/>
              <a:ahLst/>
              <a:cxnLst/>
              <a:rect l="l" t="t" r="r" b="b"/>
              <a:pathLst>
                <a:path w="507365" h="537209">
                  <a:moveTo>
                    <a:pt x="506907" y="537146"/>
                  </a:moveTo>
                  <a:lnTo>
                    <a:pt x="0" y="53714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296393" y="6992317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5">
                  <a:moveTo>
                    <a:pt x="46418" y="0"/>
                  </a:moveTo>
                  <a:lnTo>
                    <a:pt x="0" y="49936"/>
                  </a:lnTo>
                  <a:lnTo>
                    <a:pt x="92836" y="49936"/>
                  </a:lnTo>
                  <a:lnTo>
                    <a:pt x="46418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506244" y="6992319"/>
              <a:ext cx="508000" cy="580390"/>
            </a:xfrm>
            <a:custGeom>
              <a:avLst/>
              <a:gdLst/>
              <a:ahLst/>
              <a:cxnLst/>
              <a:rect l="l" t="t" r="r" b="b"/>
              <a:pathLst>
                <a:path w="508000" h="580390">
                  <a:moveTo>
                    <a:pt x="0" y="579907"/>
                  </a:moveTo>
                  <a:lnTo>
                    <a:pt x="507720" y="579907"/>
                  </a:lnTo>
                  <a:lnTo>
                    <a:pt x="50772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463482" y="7525820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49923" y="0"/>
                  </a:moveTo>
                  <a:lnTo>
                    <a:pt x="0" y="46405"/>
                  </a:lnTo>
                  <a:lnTo>
                    <a:pt x="49923" y="92811"/>
                  </a:lnTo>
                  <a:lnTo>
                    <a:pt x="49923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330529" y="5902820"/>
              <a:ext cx="397510" cy="511175"/>
            </a:xfrm>
            <a:custGeom>
              <a:avLst/>
              <a:gdLst/>
              <a:ahLst/>
              <a:cxnLst/>
              <a:rect l="l" t="t" r="r" b="b"/>
              <a:pathLst>
                <a:path w="397509" h="511175">
                  <a:moveTo>
                    <a:pt x="0" y="510679"/>
                  </a:moveTo>
                  <a:lnTo>
                    <a:pt x="0" y="0"/>
                  </a:lnTo>
                  <a:lnTo>
                    <a:pt x="397421" y="0"/>
                  </a:lnTo>
                </a:path>
              </a:pathLst>
            </a:custGeom>
            <a:ln w="6349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720792" y="5856415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0" y="0"/>
                  </a:moveTo>
                  <a:lnTo>
                    <a:pt x="0" y="92837"/>
                  </a:lnTo>
                  <a:lnTo>
                    <a:pt x="49923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619057" y="5902817"/>
              <a:ext cx="393700" cy="467995"/>
            </a:xfrm>
            <a:custGeom>
              <a:avLst/>
              <a:gdLst/>
              <a:ahLst/>
              <a:cxnLst/>
              <a:rect l="l" t="t" r="r" b="b"/>
              <a:pathLst>
                <a:path w="393700" h="467995">
                  <a:moveTo>
                    <a:pt x="393700" y="467918"/>
                  </a:moveTo>
                  <a:lnTo>
                    <a:pt x="393700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1966338" y="6363563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4">
                  <a:moveTo>
                    <a:pt x="92836" y="0"/>
                  </a:moveTo>
                  <a:lnTo>
                    <a:pt x="0" y="0"/>
                  </a:lnTo>
                  <a:lnTo>
                    <a:pt x="46418" y="49936"/>
                  </a:lnTo>
                  <a:lnTo>
                    <a:pt x="92836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964722" y="6992317"/>
              <a:ext cx="833755" cy="407670"/>
            </a:xfrm>
            <a:custGeom>
              <a:avLst/>
              <a:gdLst/>
              <a:ahLst/>
              <a:cxnLst/>
              <a:rect l="l" t="t" r="r" b="b"/>
              <a:pathLst>
                <a:path w="833754" h="407670">
                  <a:moveTo>
                    <a:pt x="833539" y="0"/>
                  </a:moveTo>
                  <a:lnTo>
                    <a:pt x="833539" y="407670"/>
                  </a:lnTo>
                  <a:lnTo>
                    <a:pt x="0" y="40767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921961" y="7353576"/>
              <a:ext cx="50165" cy="93345"/>
            </a:xfrm>
            <a:custGeom>
              <a:avLst/>
              <a:gdLst/>
              <a:ahLst/>
              <a:cxnLst/>
              <a:rect l="l" t="t" r="r" b="b"/>
              <a:pathLst>
                <a:path w="50165" h="93345">
                  <a:moveTo>
                    <a:pt x="49923" y="0"/>
                  </a:moveTo>
                  <a:lnTo>
                    <a:pt x="0" y="46405"/>
                  </a:lnTo>
                  <a:lnTo>
                    <a:pt x="49923" y="92837"/>
                  </a:lnTo>
                  <a:lnTo>
                    <a:pt x="49923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565735" y="7035081"/>
              <a:ext cx="591820" cy="365125"/>
            </a:xfrm>
            <a:custGeom>
              <a:avLst/>
              <a:gdLst/>
              <a:ahLst/>
              <a:cxnLst/>
              <a:rect l="l" t="t" r="r" b="b"/>
              <a:pathLst>
                <a:path w="591819" h="365125">
                  <a:moveTo>
                    <a:pt x="0" y="0"/>
                  </a:moveTo>
                  <a:lnTo>
                    <a:pt x="0" y="364896"/>
                  </a:lnTo>
                  <a:lnTo>
                    <a:pt x="591464" y="364896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519316" y="6992317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5">
                  <a:moveTo>
                    <a:pt x="46418" y="0"/>
                  </a:moveTo>
                  <a:lnTo>
                    <a:pt x="0" y="49936"/>
                  </a:lnTo>
                  <a:lnTo>
                    <a:pt x="92836" y="49936"/>
                  </a:lnTo>
                  <a:lnTo>
                    <a:pt x="46418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356480" y="6316560"/>
              <a:ext cx="1191260" cy="135255"/>
            </a:xfrm>
            <a:custGeom>
              <a:avLst/>
              <a:gdLst/>
              <a:ahLst/>
              <a:cxnLst/>
              <a:rect l="l" t="t" r="r" b="b"/>
              <a:pathLst>
                <a:path w="1191259" h="135254">
                  <a:moveTo>
                    <a:pt x="1190955" y="135039"/>
                  </a:moveTo>
                  <a:lnTo>
                    <a:pt x="1190955" y="46139"/>
                  </a:lnTo>
                  <a:lnTo>
                    <a:pt x="0" y="4613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310056" y="6273800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4">
                  <a:moveTo>
                    <a:pt x="46418" y="0"/>
                  </a:moveTo>
                  <a:lnTo>
                    <a:pt x="0" y="49936"/>
                  </a:lnTo>
                  <a:lnTo>
                    <a:pt x="92836" y="49936"/>
                  </a:lnTo>
                  <a:lnTo>
                    <a:pt x="46418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816561" y="6273797"/>
              <a:ext cx="1318260" cy="122555"/>
            </a:xfrm>
            <a:custGeom>
              <a:avLst/>
              <a:gdLst/>
              <a:ahLst/>
              <a:cxnLst/>
              <a:rect l="l" t="t" r="r" b="b"/>
              <a:pathLst>
                <a:path w="1318259" h="122554">
                  <a:moveTo>
                    <a:pt x="0" y="122339"/>
                  </a:moveTo>
                  <a:lnTo>
                    <a:pt x="0" y="76200"/>
                  </a:lnTo>
                  <a:lnTo>
                    <a:pt x="1317955" y="76200"/>
                  </a:lnTo>
                  <a:lnTo>
                    <a:pt x="1317955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770143" y="6388963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4">
                  <a:moveTo>
                    <a:pt x="92824" y="0"/>
                  </a:moveTo>
                  <a:lnTo>
                    <a:pt x="0" y="0"/>
                  </a:lnTo>
                  <a:lnTo>
                    <a:pt x="46418" y="49936"/>
                  </a:lnTo>
                  <a:lnTo>
                    <a:pt x="92824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406887" y="6934428"/>
              <a:ext cx="1144270" cy="241300"/>
            </a:xfrm>
            <a:custGeom>
              <a:avLst/>
              <a:gdLst/>
              <a:ahLst/>
              <a:cxnLst/>
              <a:rect l="l" t="t" r="r" b="b"/>
              <a:pathLst>
                <a:path w="1144270" h="241300">
                  <a:moveTo>
                    <a:pt x="0" y="241071"/>
                  </a:moveTo>
                  <a:lnTo>
                    <a:pt x="0" y="88671"/>
                  </a:lnTo>
                  <a:lnTo>
                    <a:pt x="1143723" y="88671"/>
                  </a:lnTo>
                  <a:lnTo>
                    <a:pt x="1143723" y="0"/>
                  </a:lnTo>
                </a:path>
              </a:pathLst>
            </a:custGeom>
            <a:ln w="6349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504205" y="6891660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5" h="50165">
                  <a:moveTo>
                    <a:pt x="46405" y="0"/>
                  </a:moveTo>
                  <a:lnTo>
                    <a:pt x="0" y="49911"/>
                  </a:lnTo>
                  <a:lnTo>
                    <a:pt x="92824" y="49911"/>
                  </a:lnTo>
                  <a:lnTo>
                    <a:pt x="46405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813386" y="6891665"/>
              <a:ext cx="1271270" cy="241300"/>
            </a:xfrm>
            <a:custGeom>
              <a:avLst/>
              <a:gdLst/>
              <a:ahLst/>
              <a:cxnLst/>
              <a:rect l="l" t="t" r="r" b="b"/>
              <a:pathLst>
                <a:path w="1271269" h="241300">
                  <a:moveTo>
                    <a:pt x="1270723" y="241071"/>
                  </a:moveTo>
                  <a:lnTo>
                    <a:pt x="1270723" y="131432"/>
                  </a:lnTo>
                  <a:lnTo>
                    <a:pt x="0" y="131432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4037691" y="7125563"/>
              <a:ext cx="93345" cy="50165"/>
            </a:xfrm>
            <a:custGeom>
              <a:avLst/>
              <a:gdLst/>
              <a:ahLst/>
              <a:cxnLst/>
              <a:rect l="l" t="t" r="r" b="b"/>
              <a:pathLst>
                <a:path w="93344" h="50165">
                  <a:moveTo>
                    <a:pt x="92836" y="0"/>
                  </a:moveTo>
                  <a:lnTo>
                    <a:pt x="0" y="0"/>
                  </a:lnTo>
                  <a:lnTo>
                    <a:pt x="46418" y="49936"/>
                  </a:lnTo>
                  <a:lnTo>
                    <a:pt x="92836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108" name="object 10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5281" y="2445518"/>
            <a:ext cx="6797675" cy="5603240"/>
            <a:chOff x="8505281" y="2445518"/>
            <a:chExt cx="6797675" cy="5603240"/>
          </a:xfrm>
        </p:grpSpPr>
        <p:sp>
          <p:nvSpPr>
            <p:cNvPr id="3" name="object 3"/>
            <p:cNvSpPr/>
            <p:nvPr/>
          </p:nvSpPr>
          <p:spPr>
            <a:xfrm>
              <a:off x="11903830" y="2445518"/>
              <a:ext cx="0" cy="5603240"/>
            </a:xfrm>
            <a:custGeom>
              <a:avLst/>
              <a:gdLst/>
              <a:ahLst/>
              <a:cxnLst/>
              <a:rect l="l" t="t" r="r" b="b"/>
              <a:pathLst>
                <a:path h="5603240">
                  <a:moveTo>
                    <a:pt x="0" y="0"/>
                  </a:moveTo>
                  <a:lnTo>
                    <a:pt x="0" y="5602630"/>
                  </a:lnTo>
                </a:path>
              </a:pathLst>
            </a:custGeom>
            <a:ln w="1380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05281" y="8041276"/>
              <a:ext cx="6797675" cy="0"/>
            </a:xfrm>
            <a:custGeom>
              <a:avLst/>
              <a:gdLst/>
              <a:ahLst/>
              <a:cxnLst/>
              <a:rect l="l" t="t" r="r" b="b"/>
              <a:pathLst>
                <a:path w="6797675">
                  <a:moveTo>
                    <a:pt x="6797078" y="0"/>
                  </a:moveTo>
                  <a:lnTo>
                    <a:pt x="0" y="0"/>
                  </a:lnTo>
                </a:path>
              </a:pathLst>
            </a:custGeom>
            <a:ln w="1380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41130" y="2766416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41130" y="2766416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ln w="6896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1130" y="3987031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41130" y="3987031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ln w="6896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41130" y="5207669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41130" y="5207669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ln w="6896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41130" y="6428284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5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41130" y="6428284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5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ln w="6896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41130" y="3376737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41130" y="3376737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ln w="6896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41130" y="4597350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41130" y="4597350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ln w="6896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41130" y="5817989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41130" y="5817989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4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ln w="6896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41130" y="7038602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5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41130" y="7038602"/>
              <a:ext cx="2125980" cy="297815"/>
            </a:xfrm>
            <a:custGeom>
              <a:avLst/>
              <a:gdLst/>
              <a:ahLst/>
              <a:cxnLst/>
              <a:rect l="l" t="t" r="r" b="b"/>
              <a:pathLst>
                <a:path w="2125979" h="297815">
                  <a:moveTo>
                    <a:pt x="2008009" y="0"/>
                  </a:moveTo>
                  <a:lnTo>
                    <a:pt x="117386" y="0"/>
                  </a:lnTo>
                  <a:lnTo>
                    <a:pt x="0" y="148755"/>
                  </a:lnTo>
                  <a:lnTo>
                    <a:pt x="117386" y="297510"/>
                  </a:lnTo>
                  <a:lnTo>
                    <a:pt x="2008009" y="297510"/>
                  </a:lnTo>
                  <a:lnTo>
                    <a:pt x="2125408" y="148755"/>
                  </a:lnTo>
                  <a:lnTo>
                    <a:pt x="2008009" y="0"/>
                  </a:lnTo>
                  <a:close/>
                </a:path>
              </a:pathLst>
            </a:custGeom>
            <a:ln w="6896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b="1" spc="-95" dirty="0">
                <a:solidFill>
                  <a:srgbClr val="2F78C4"/>
                </a:solidFill>
                <a:latin typeface="Arial"/>
                <a:cs typeface="Arial"/>
              </a:rPr>
              <a:t>Responsible</a:t>
            </a:r>
            <a:r>
              <a:rPr sz="1800" b="1" spc="-6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pc="100" dirty="0">
                <a:solidFill>
                  <a:srgbClr val="000048"/>
                </a:solidFill>
              </a:rPr>
              <a:t>Quality</a:t>
            </a:r>
            <a:r>
              <a:rPr spc="-6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Assurance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190" dirty="0">
                <a:solidFill>
                  <a:srgbClr val="000048"/>
                </a:solidFill>
              </a:rPr>
              <a:t>and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70" dirty="0">
                <a:solidFill>
                  <a:srgbClr val="000048"/>
                </a:solidFill>
              </a:rPr>
              <a:t>testing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-20" dirty="0">
                <a:solidFill>
                  <a:srgbClr val="000048"/>
                </a:solidFill>
              </a:rPr>
              <a:t>systems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in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250" dirty="0">
                <a:solidFill>
                  <a:srgbClr val="000048"/>
                </a:solidFill>
              </a:rPr>
              <a:t>a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-60" dirty="0">
                <a:solidFill>
                  <a:srgbClr val="000048"/>
                </a:solidFill>
              </a:rPr>
              <a:t>AI </a:t>
            </a:r>
            <a:r>
              <a:rPr spc="80" dirty="0">
                <a:solidFill>
                  <a:srgbClr val="000048"/>
                </a:solidFill>
              </a:rPr>
              <a:t>world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49300" y="2420569"/>
            <a:ext cx="701929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evolved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role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Assurance’s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(QA)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delivery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critical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area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seeking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deploy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9300" y="3068256"/>
            <a:ext cx="703516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While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QA automation has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become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area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strength for many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mature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engineering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traditional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approaches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insufficient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AI.</a:t>
            </a:r>
            <a:r>
              <a:rPr sz="1300" spc="3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scope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QA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has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changed,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driving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factors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consider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AI-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8454" y="4130675"/>
            <a:ext cx="7019290" cy="3917950"/>
          </a:xfrm>
          <a:prstGeom prst="rect">
            <a:avLst/>
          </a:prstGeom>
          <a:ln w="6350">
            <a:solidFill>
              <a:srgbClr val="BCBEC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0"/>
              </a:spcBef>
            </a:pPr>
            <a:endParaRPr sz="15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Updated</a:t>
            </a:r>
            <a:r>
              <a:rPr sz="1500" b="1" spc="-5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QA</a:t>
            </a:r>
            <a:r>
              <a:rPr sz="1500" b="1" spc="-5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automation</a:t>
            </a:r>
            <a:r>
              <a:rPr sz="1500" b="1" spc="-5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2F78C4"/>
                </a:solidFill>
                <a:latin typeface="Arial"/>
                <a:cs typeface="Arial"/>
              </a:rPr>
              <a:t>capabilities</a:t>
            </a:r>
            <a:r>
              <a:rPr sz="1500" b="1" spc="-5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2F78C4"/>
                </a:solidFill>
                <a:latin typeface="Arial"/>
                <a:cs typeface="Arial"/>
              </a:rPr>
              <a:t>must </a:t>
            </a:r>
            <a:r>
              <a:rPr sz="1500" b="1" spc="-10" dirty="0">
                <a:solidFill>
                  <a:srgbClr val="2F78C4"/>
                </a:solidFill>
                <a:latin typeface="Arial"/>
                <a:cs typeface="Arial"/>
              </a:rPr>
              <a:t>cover: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500">
              <a:latin typeface="Arial"/>
              <a:cs typeface="Arial"/>
            </a:endParaRPr>
          </a:p>
          <a:p>
            <a:pPr marL="494030" indent="-228600">
              <a:lnSpc>
                <a:spcPct val="100000"/>
              </a:lnSpc>
              <a:buChar char="•"/>
              <a:tabLst>
                <a:tab pos="494030" algn="l"/>
              </a:tabLst>
            </a:pP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Systemic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Assurance:</a:t>
            </a:r>
            <a:r>
              <a:rPr sz="1300" b="1" spc="1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decisions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</a:t>
            </a:r>
            <a:endParaRPr sz="1300">
              <a:latin typeface="Microsoft Sans Serif"/>
              <a:cs typeface="Microsoft Sans Serif"/>
            </a:endParaRPr>
          </a:p>
          <a:p>
            <a:pPr marL="494030">
              <a:lnSpc>
                <a:spcPct val="100000"/>
              </a:lnSpc>
              <a:spcBef>
                <a:spcPts val="440"/>
              </a:spcBef>
            </a:pPr>
            <a:r>
              <a:rPr sz="1000" spc="-70" dirty="0">
                <a:solidFill>
                  <a:srgbClr val="000048"/>
                </a:solidFill>
                <a:latin typeface="Microsoft Sans Serif"/>
                <a:cs typeface="Microsoft Sans Serif"/>
              </a:rPr>
              <a:t>Ex.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Feature</a:t>
            </a:r>
            <a:r>
              <a:rPr sz="10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selection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analysis,</a:t>
            </a:r>
            <a:r>
              <a:rPr sz="10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input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0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augmentation,</a:t>
            </a:r>
            <a:r>
              <a:rPr sz="10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0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fitment</a:t>
            </a:r>
            <a:r>
              <a:rPr sz="10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analysis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494030" indent="-228600">
              <a:lnSpc>
                <a:spcPct val="100000"/>
              </a:lnSpc>
              <a:buChar char="•"/>
              <a:tabLst>
                <a:tab pos="494030" algn="l"/>
              </a:tabLst>
            </a:pP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Systemic</a:t>
            </a:r>
            <a:r>
              <a:rPr sz="1300" b="1" spc="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Model</a:t>
            </a:r>
            <a:r>
              <a:rPr sz="1300" b="1" spc="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Assurance:</a:t>
            </a:r>
            <a:r>
              <a:rPr sz="1300" b="1" spc="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monitoring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behaviors</a:t>
            </a:r>
            <a:endParaRPr sz="1300">
              <a:latin typeface="Microsoft Sans Serif"/>
              <a:cs typeface="Microsoft Sans Serif"/>
            </a:endParaRPr>
          </a:p>
          <a:p>
            <a:pPr marL="494030">
              <a:lnSpc>
                <a:spcPct val="100000"/>
              </a:lnSpc>
              <a:spcBef>
                <a:spcPts val="440"/>
              </a:spcBef>
            </a:pPr>
            <a:r>
              <a:rPr sz="1000" spc="-70" dirty="0">
                <a:solidFill>
                  <a:srgbClr val="000048"/>
                </a:solidFill>
                <a:latin typeface="Microsoft Sans Serif"/>
                <a:cs typeface="Microsoft Sans Serif"/>
              </a:rPr>
              <a:t>Ex.</a:t>
            </a:r>
            <a:r>
              <a:rPr sz="10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0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fairness</a:t>
            </a:r>
            <a:r>
              <a:rPr sz="10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analyzer,</a:t>
            </a:r>
            <a:r>
              <a:rPr sz="10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0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validator,</a:t>
            </a:r>
            <a:r>
              <a:rPr sz="10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0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interpreter,</a:t>
            </a:r>
            <a:r>
              <a:rPr sz="10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adversarial</a:t>
            </a:r>
            <a:r>
              <a:rPr sz="10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robustness</a:t>
            </a:r>
            <a:r>
              <a:rPr sz="10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494030" indent="-228600">
              <a:lnSpc>
                <a:spcPct val="100000"/>
              </a:lnSpc>
              <a:buChar char="•"/>
              <a:tabLst>
                <a:tab pos="494030" algn="l"/>
              </a:tabLst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Generative</a:t>
            </a:r>
            <a:r>
              <a:rPr sz="1300" b="1" spc="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Output</a:t>
            </a:r>
            <a:r>
              <a:rPr sz="1300" b="1" spc="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Assurance:</a:t>
            </a:r>
            <a:r>
              <a:rPr sz="1300" b="1" spc="9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endParaRPr sz="1300">
              <a:latin typeface="Microsoft Sans Serif"/>
              <a:cs typeface="Microsoft Sans Serif"/>
            </a:endParaRPr>
          </a:p>
          <a:p>
            <a:pPr marL="494030">
              <a:lnSpc>
                <a:spcPct val="100000"/>
              </a:lnSpc>
              <a:spcBef>
                <a:spcPts val="440"/>
              </a:spcBef>
            </a:pPr>
            <a:r>
              <a:rPr sz="1000" spc="-70" dirty="0">
                <a:solidFill>
                  <a:srgbClr val="000048"/>
                </a:solidFill>
                <a:latin typeface="Microsoft Sans Serif"/>
                <a:cs typeface="Microsoft Sans Serif"/>
              </a:rPr>
              <a:t>Ex.</a:t>
            </a:r>
            <a:r>
              <a:rPr sz="10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Naturalness,</a:t>
            </a:r>
            <a:r>
              <a:rPr sz="10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Toxicity,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Coherence,</a:t>
            </a:r>
            <a:r>
              <a:rPr sz="10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Demo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Polarity,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Clarity,</a:t>
            </a:r>
            <a:r>
              <a:rPr sz="10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Truthfulness,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Relevance,</a:t>
            </a:r>
            <a:r>
              <a:rPr sz="10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49403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494030" algn="l"/>
              </a:tabLst>
            </a:pP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Low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scientist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QA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efforts:</a:t>
            </a:r>
            <a:r>
              <a:rPr sz="1300" b="1" spc="1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reduce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specialist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effort</a:t>
            </a:r>
            <a:endParaRPr sz="1300">
              <a:latin typeface="Microsoft Sans Serif"/>
              <a:cs typeface="Microsoft Sans Serif"/>
            </a:endParaRPr>
          </a:p>
          <a:p>
            <a:pPr marL="494030">
              <a:lnSpc>
                <a:spcPct val="100000"/>
              </a:lnSpc>
              <a:spcBef>
                <a:spcPts val="439"/>
              </a:spcBef>
            </a:pPr>
            <a:r>
              <a:rPr sz="1000" spc="-70" dirty="0">
                <a:solidFill>
                  <a:srgbClr val="000048"/>
                </a:solidFill>
                <a:latin typeface="Microsoft Sans Serif"/>
                <a:cs typeface="Microsoft Sans Serif"/>
              </a:rPr>
              <a:t>Ex.</a:t>
            </a:r>
            <a:r>
              <a:rPr sz="10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Low-Code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/</a:t>
            </a:r>
            <a:r>
              <a:rPr sz="10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No-Code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solutions,</a:t>
            </a:r>
            <a:r>
              <a:rPr sz="10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customizable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observability</a:t>
            </a:r>
            <a:r>
              <a:rPr sz="10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UI,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494030" indent="-228600">
              <a:lnSpc>
                <a:spcPct val="100000"/>
              </a:lnSpc>
              <a:buChar char="•"/>
              <a:tabLst>
                <a:tab pos="494030" algn="l"/>
              </a:tabLst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Deep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insights:</a:t>
            </a:r>
            <a:r>
              <a:rPr sz="1300" b="1" spc="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insights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55" dirty="0">
                <a:solidFill>
                  <a:srgbClr val="000048"/>
                </a:solidFill>
                <a:latin typeface="Microsoft Sans Serif"/>
                <a:cs typeface="Microsoft Sans Serif"/>
              </a:rPr>
              <a:t>/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workflows</a:t>
            </a:r>
            <a:endParaRPr sz="1300">
              <a:latin typeface="Microsoft Sans Serif"/>
              <a:cs typeface="Microsoft Sans Serif"/>
            </a:endParaRPr>
          </a:p>
          <a:p>
            <a:pPr marL="494030">
              <a:lnSpc>
                <a:spcPct val="100000"/>
              </a:lnSpc>
              <a:spcBef>
                <a:spcPts val="440"/>
              </a:spcBef>
            </a:pPr>
            <a:r>
              <a:rPr sz="1000" spc="-70" dirty="0">
                <a:solidFill>
                  <a:srgbClr val="000048"/>
                </a:solidFill>
                <a:latin typeface="Microsoft Sans Serif"/>
                <a:cs typeface="Microsoft Sans Serif"/>
              </a:rPr>
              <a:t>Ex.</a:t>
            </a:r>
            <a:r>
              <a:rPr sz="10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0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0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explain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solutions,</a:t>
            </a:r>
            <a:r>
              <a:rPr sz="10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outputs,</a:t>
            </a:r>
            <a:r>
              <a:rPr sz="10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live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data,</a:t>
            </a:r>
            <a:r>
              <a:rPr sz="10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30842" y="2821476"/>
            <a:ext cx="54610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-10" dirty="0">
                <a:solidFill>
                  <a:srgbClr val="000048"/>
                </a:solidFill>
                <a:latin typeface="Arial"/>
                <a:cs typeface="Arial"/>
              </a:rPr>
              <a:t>Outputs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71622" y="2821476"/>
            <a:ext cx="84455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Deterministic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91957" y="2821476"/>
            <a:ext cx="78930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Probabilistic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437349" y="5250490"/>
            <a:ext cx="93345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-40" dirty="0">
                <a:solidFill>
                  <a:srgbClr val="000048"/>
                </a:solidFill>
                <a:latin typeface="Arial"/>
                <a:cs typeface="Arial"/>
              </a:rPr>
              <a:t>Test</a:t>
            </a:r>
            <a:r>
              <a:rPr sz="105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50" b="1" spc="-10" dirty="0">
                <a:solidFill>
                  <a:srgbClr val="000048"/>
                </a:solidFill>
                <a:latin typeface="Arial"/>
                <a:cs typeface="Arial"/>
              </a:rPr>
              <a:t>Coverage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47764" y="5250490"/>
            <a:ext cx="36830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Clear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92095" y="5250490"/>
            <a:ext cx="514984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Unclear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244546" y="4045230"/>
            <a:ext cx="131953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dirty="0">
                <a:solidFill>
                  <a:srgbClr val="000048"/>
                </a:solidFill>
                <a:latin typeface="Arial"/>
                <a:cs typeface="Arial"/>
              </a:rPr>
              <a:t>Concept</a:t>
            </a:r>
            <a:r>
              <a:rPr sz="1050" b="1" spc="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50" b="1" spc="185" dirty="0">
                <a:solidFill>
                  <a:srgbClr val="000048"/>
                </a:solidFill>
                <a:latin typeface="Arial"/>
                <a:cs typeface="Arial"/>
              </a:rPr>
              <a:t>/</a:t>
            </a:r>
            <a:r>
              <a:rPr sz="1050" b="1" spc="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r>
              <a:rPr sz="1050" b="1" spc="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50" b="1" spc="-10" dirty="0">
                <a:solidFill>
                  <a:srgbClr val="000048"/>
                </a:solidFill>
                <a:latin typeface="Arial"/>
                <a:cs typeface="Arial"/>
              </a:rPr>
              <a:t>Drift</a:t>
            </a:r>
            <a:endParaRPr sz="1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32917" y="4045230"/>
            <a:ext cx="28321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Low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292095" y="4045230"/>
            <a:ext cx="31750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High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60574" y="6471898"/>
            <a:ext cx="28702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-35" dirty="0">
                <a:solidFill>
                  <a:srgbClr val="000048"/>
                </a:solidFill>
                <a:latin typeface="Arial"/>
                <a:cs typeface="Arial"/>
              </a:rPr>
              <a:t>Bias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65214" y="6471898"/>
            <a:ext cx="95123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Not</a:t>
            </a:r>
            <a:r>
              <a:rPr sz="105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applicable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292095" y="6471898"/>
            <a:ext cx="79565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Needs</a:t>
            </a:r>
            <a:r>
              <a:rPr sz="105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51881" y="3419483"/>
            <a:ext cx="1704339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-10" dirty="0">
                <a:solidFill>
                  <a:srgbClr val="000048"/>
                </a:solidFill>
                <a:latin typeface="Arial"/>
                <a:cs typeface="Arial"/>
              </a:rPr>
              <a:t>Expected</a:t>
            </a:r>
            <a:r>
              <a:rPr sz="105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50" b="1" spc="-25" dirty="0">
                <a:solidFill>
                  <a:srgbClr val="000048"/>
                </a:solidFill>
                <a:latin typeface="Arial"/>
                <a:cs typeface="Arial"/>
              </a:rPr>
              <a:t>Behavior</a:t>
            </a:r>
            <a:r>
              <a:rPr sz="105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50" b="1" spc="185" dirty="0">
                <a:solidFill>
                  <a:srgbClr val="000048"/>
                </a:solidFill>
                <a:latin typeface="Arial"/>
                <a:cs typeface="Arial"/>
              </a:rPr>
              <a:t>/</a:t>
            </a:r>
            <a:r>
              <a:rPr sz="105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50" b="1" spc="-10" dirty="0">
                <a:solidFill>
                  <a:srgbClr val="000048"/>
                </a:solidFill>
                <a:latin typeface="Arial"/>
                <a:cs typeface="Arial"/>
              </a:rPr>
              <a:t>Result</a:t>
            </a:r>
            <a:endParaRPr sz="10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52599" y="3419483"/>
            <a:ext cx="176339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Consistent</a:t>
            </a:r>
            <a:r>
              <a:rPr sz="1050" spc="2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050" spc="2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data-</a:t>
            </a:r>
            <a:r>
              <a:rPr sz="105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sets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292233" y="3419483"/>
            <a:ext cx="182562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Varies</a:t>
            </a:r>
            <a:r>
              <a:rPr sz="105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highly</a:t>
            </a:r>
            <a:r>
              <a:rPr sz="105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05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contexts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736284" y="5857744"/>
            <a:ext cx="33210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-20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endParaRPr sz="10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099736" y="5857744"/>
            <a:ext cx="416559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05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part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292233" y="5857744"/>
            <a:ext cx="57594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05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core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91767" y="4643237"/>
            <a:ext cx="162496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-50" dirty="0">
                <a:solidFill>
                  <a:srgbClr val="000048"/>
                </a:solidFill>
                <a:latin typeface="Arial"/>
                <a:cs typeface="Arial"/>
              </a:rPr>
              <a:t>Regression</a:t>
            </a:r>
            <a:r>
              <a:rPr sz="1050" b="1" spc="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000048"/>
                </a:solidFill>
                <a:latin typeface="Arial"/>
                <a:cs typeface="Arial"/>
              </a:rPr>
              <a:t>of</a:t>
            </a:r>
            <a:r>
              <a:rPr sz="1050" b="1" spc="1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50" b="1" spc="-10" dirty="0">
                <a:solidFill>
                  <a:srgbClr val="000048"/>
                </a:solidFill>
                <a:latin typeface="Arial"/>
                <a:cs typeface="Arial"/>
              </a:rPr>
              <a:t>Application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992914" y="4643237"/>
            <a:ext cx="52324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Minimal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292233" y="4643237"/>
            <a:ext cx="31750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High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26860" y="7090606"/>
            <a:ext cx="95504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-10" dirty="0">
                <a:solidFill>
                  <a:srgbClr val="000048"/>
                </a:solidFill>
                <a:latin typeface="Arial"/>
                <a:cs typeface="Arial"/>
              </a:rPr>
              <a:t>Interpretability</a:t>
            </a:r>
            <a:endParaRPr sz="10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90129" y="7717414"/>
            <a:ext cx="2426335" cy="241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solidFill>
                  <a:srgbClr val="000048"/>
                </a:solidFill>
                <a:latin typeface="Microsoft Sans Serif"/>
                <a:cs typeface="Microsoft Sans Serif"/>
              </a:rPr>
              <a:t>QA</a:t>
            </a:r>
            <a:r>
              <a:rPr sz="1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4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Standard</a:t>
            </a:r>
            <a:r>
              <a:rPr sz="14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091700" y="7717414"/>
            <a:ext cx="2386330" cy="241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solidFill>
                  <a:srgbClr val="000048"/>
                </a:solidFill>
                <a:latin typeface="Microsoft Sans Serif"/>
                <a:cs typeface="Microsoft Sans Serif"/>
              </a:rPr>
              <a:t>QA</a:t>
            </a:r>
            <a:r>
              <a:rPr sz="1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AI-</a:t>
            </a:r>
            <a:r>
              <a:rPr sz="14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4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145399" y="7090638"/>
            <a:ext cx="137033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Simple,</a:t>
            </a:r>
            <a:r>
              <a:rPr sz="105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05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most</a:t>
            </a:r>
            <a:r>
              <a:rPr sz="105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cases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291974" y="7090638"/>
            <a:ext cx="151447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Complex,</a:t>
            </a:r>
            <a:r>
              <a:rPr sz="105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05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000048"/>
                </a:solidFill>
                <a:latin typeface="Microsoft Sans Serif"/>
                <a:cs typeface="Microsoft Sans Serif"/>
              </a:rPr>
              <a:t>most</a:t>
            </a:r>
            <a:r>
              <a:rPr sz="105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05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cases</a:t>
            </a:r>
            <a:endParaRPr sz="10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1752" y="0"/>
            <a:ext cx="12394565" cy="7606030"/>
            <a:chOff x="3861752" y="0"/>
            <a:chExt cx="12394565" cy="7606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1752" y="0"/>
              <a:ext cx="12394247" cy="76055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7810" y="0"/>
              <a:ext cx="4618190" cy="7605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9300" y="3949700"/>
            <a:ext cx="35521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0" dirty="0">
                <a:solidFill>
                  <a:srgbClr val="000048"/>
                </a:solidFill>
              </a:rPr>
              <a:t>Readiness</a:t>
            </a:r>
            <a:endParaRPr sz="60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9300" y="5448091"/>
            <a:ext cx="498983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57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Preparing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24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doesn’t</a:t>
            </a:r>
            <a:r>
              <a:rPr sz="24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mean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moonshots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24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risk,</a:t>
            </a:r>
            <a:r>
              <a:rPr sz="24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24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means 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foundation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laying</a:t>
            </a:r>
            <a:r>
              <a:rPr sz="24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24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learning.</a:t>
            </a:r>
            <a:endParaRPr sz="24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Setting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up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governance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now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24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pay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dividends</a:t>
            </a:r>
            <a:r>
              <a:rPr sz="24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near</a:t>
            </a:r>
            <a:r>
              <a:rPr sz="24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long</a:t>
            </a:r>
            <a:r>
              <a:rPr sz="24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term.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77622" y="0"/>
            <a:ext cx="4578985" cy="4578350"/>
            <a:chOff x="11677622" y="0"/>
            <a:chExt cx="4578985" cy="4578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7624" y="0"/>
              <a:ext cx="4578375" cy="45653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4143" y="0"/>
              <a:ext cx="1631340" cy="45778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7622" y="0"/>
              <a:ext cx="4577867" cy="15889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74700" y="5324760"/>
            <a:ext cx="6163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80" dirty="0">
                <a:solidFill>
                  <a:srgbClr val="000048"/>
                </a:solidFill>
                <a:latin typeface="Arial"/>
                <a:cs typeface="Arial"/>
              </a:rPr>
              <a:t>“To</a:t>
            </a:r>
            <a:r>
              <a:rPr sz="2200" b="1" spc="-9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0048"/>
                </a:solidFill>
                <a:latin typeface="Arial"/>
                <a:cs typeface="Arial"/>
              </a:rPr>
              <a:t>get</a:t>
            </a:r>
            <a:r>
              <a:rPr sz="2200" b="1" spc="-9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000048"/>
                </a:solidFill>
                <a:latin typeface="Arial"/>
                <a:cs typeface="Arial"/>
              </a:rPr>
              <a:t>practical</a:t>
            </a:r>
            <a:r>
              <a:rPr sz="2200" b="1" spc="-9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0048"/>
                </a:solidFill>
                <a:latin typeface="Arial"/>
                <a:cs typeface="Arial"/>
              </a:rPr>
              <a:t>about</a:t>
            </a:r>
            <a:r>
              <a:rPr sz="2200" b="1" spc="-9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000048"/>
                </a:solidFill>
                <a:latin typeface="Arial"/>
                <a:cs typeface="Arial"/>
              </a:rPr>
              <a:t>Generative</a:t>
            </a:r>
            <a:r>
              <a:rPr sz="2200" b="1" spc="-9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2200" b="1" spc="-75" dirty="0">
                <a:solidFill>
                  <a:srgbClr val="000048"/>
                </a:solidFill>
                <a:latin typeface="Arial"/>
                <a:cs typeface="Arial"/>
              </a:rPr>
              <a:t>AI,</a:t>
            </a:r>
            <a:r>
              <a:rPr sz="2200" b="1" spc="-9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000048"/>
                </a:solidFill>
                <a:latin typeface="Arial"/>
                <a:cs typeface="Arial"/>
              </a:rPr>
              <a:t>have</a:t>
            </a:r>
            <a:r>
              <a:rPr sz="2200" b="1" spc="-9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000048"/>
                </a:solidFill>
                <a:latin typeface="Arial"/>
                <a:cs typeface="Arial"/>
              </a:rPr>
              <a:t>we:”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" y="5868593"/>
            <a:ext cx="2121535" cy="192532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1170" dirty="0">
                <a:solidFill>
                  <a:srgbClr val="2F78C4"/>
                </a:solidFill>
                <a:latin typeface="Microsoft Sans Serif"/>
                <a:cs typeface="Microsoft Sans Serif"/>
              </a:rPr>
              <a:t>1</a:t>
            </a:r>
            <a:endParaRPr sz="5750">
              <a:latin typeface="Microsoft Sans Serif"/>
              <a:cs typeface="Microsoft Sans Serif"/>
            </a:endParaRPr>
          </a:p>
          <a:p>
            <a:pPr marL="39370" marR="474980">
              <a:lnSpc>
                <a:spcPts val="2039"/>
              </a:lnSpc>
              <a:spcBef>
                <a:spcPts val="600"/>
              </a:spcBef>
            </a:pP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Provisioned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initial</a:t>
            </a:r>
            <a:r>
              <a:rPr sz="18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</a:t>
            </a:r>
            <a:r>
              <a:rPr sz="18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39370">
              <a:lnSpc>
                <a:spcPts val="1989"/>
              </a:lnSpc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tools?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0970" y="5868593"/>
            <a:ext cx="2011045" cy="192532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2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ts val="2039"/>
              </a:lnSpc>
              <a:spcBef>
                <a:spcPts val="600"/>
              </a:spcBef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Put</a:t>
            </a:r>
            <a:r>
              <a:rPr sz="18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near-</a:t>
            </a:r>
            <a:r>
              <a:rPr sz="18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term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</a:t>
            </a:r>
            <a:r>
              <a:rPr sz="18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8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disruptive POCs?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25640" y="5868593"/>
            <a:ext cx="1821180" cy="192532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3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ts val="2039"/>
              </a:lnSpc>
              <a:spcBef>
                <a:spcPts val="600"/>
              </a:spcBef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Introduced</a:t>
            </a:r>
            <a:r>
              <a:rPr sz="18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8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8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 process?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0309" y="5868593"/>
            <a:ext cx="2233930" cy="192532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45" dirty="0">
                <a:solidFill>
                  <a:srgbClr val="2F78C4"/>
                </a:solidFill>
                <a:latin typeface="Microsoft Sans Serif"/>
                <a:cs typeface="Microsoft Sans Serif"/>
              </a:rPr>
              <a:t>4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ts val="2039"/>
              </a:lnSpc>
              <a:spcBef>
                <a:spcPts val="600"/>
              </a:spcBef>
            </a:pP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Maximized </a:t>
            </a:r>
            <a:r>
              <a:rPr sz="18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digitization</a:t>
            </a:r>
            <a:r>
              <a:rPr sz="18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8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core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8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operations?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8980" y="5868593"/>
            <a:ext cx="1892935" cy="192532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575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5</a:t>
            </a:r>
            <a:endParaRPr sz="5750">
              <a:latin typeface="Microsoft Sans Serif"/>
              <a:cs typeface="Microsoft Sans Serif"/>
            </a:endParaRPr>
          </a:p>
          <a:p>
            <a:pPr marL="39370" marR="5080">
              <a:lnSpc>
                <a:spcPts val="2039"/>
              </a:lnSpc>
              <a:spcBef>
                <a:spcPts val="600"/>
              </a:spcBef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Set</a:t>
            </a:r>
            <a:r>
              <a:rPr sz="1800" spc="-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new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expectations</a:t>
            </a:r>
            <a:r>
              <a:rPr sz="1800" spc="3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8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suppliers?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2495" y="611776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0"/>
                </a:moveTo>
                <a:lnTo>
                  <a:pt x="0" y="166734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7165" y="611776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0"/>
                </a:moveTo>
                <a:lnTo>
                  <a:pt x="0" y="166734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01834" y="611776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0"/>
                </a:moveTo>
                <a:lnTo>
                  <a:pt x="0" y="166734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30505" y="611776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0"/>
                </a:moveTo>
                <a:lnTo>
                  <a:pt x="0" y="166734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49300" y="1386433"/>
            <a:ext cx="8021320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60" dirty="0">
                <a:solidFill>
                  <a:srgbClr val="000048"/>
                </a:solidFill>
              </a:rPr>
              <a:t>Practical</a:t>
            </a:r>
            <a:r>
              <a:rPr spc="-80" dirty="0">
                <a:solidFill>
                  <a:srgbClr val="000048"/>
                </a:solidFill>
              </a:rPr>
              <a:t> </a:t>
            </a:r>
            <a:r>
              <a:rPr spc="120" dirty="0">
                <a:solidFill>
                  <a:srgbClr val="000048"/>
                </a:solidFill>
              </a:rPr>
              <a:t>guidance</a:t>
            </a:r>
            <a:r>
              <a:rPr spc="-75" dirty="0">
                <a:solidFill>
                  <a:srgbClr val="000048"/>
                </a:solidFill>
              </a:rPr>
              <a:t> </a:t>
            </a:r>
            <a:r>
              <a:rPr spc="85" dirty="0">
                <a:solidFill>
                  <a:srgbClr val="000048"/>
                </a:solidFill>
              </a:rPr>
              <a:t>for</a:t>
            </a:r>
            <a:r>
              <a:rPr spc="-75" dirty="0">
                <a:solidFill>
                  <a:srgbClr val="000048"/>
                </a:solidFill>
              </a:rPr>
              <a:t> </a:t>
            </a:r>
            <a:r>
              <a:rPr spc="170" dirty="0">
                <a:solidFill>
                  <a:srgbClr val="000048"/>
                </a:solidFill>
              </a:rPr>
              <a:t>adapting</a:t>
            </a:r>
            <a:r>
              <a:rPr spc="950" dirty="0">
                <a:solidFill>
                  <a:srgbClr val="000048"/>
                </a:solidFill>
              </a:rPr>
              <a:t> </a:t>
            </a:r>
            <a:r>
              <a:rPr spc="190" dirty="0">
                <a:solidFill>
                  <a:srgbClr val="000048"/>
                </a:solidFill>
              </a:rPr>
              <a:t>and</a:t>
            </a:r>
            <a:r>
              <a:rPr spc="-20" dirty="0">
                <a:solidFill>
                  <a:srgbClr val="000048"/>
                </a:solidFill>
              </a:rPr>
              <a:t> </a:t>
            </a:r>
            <a:r>
              <a:rPr spc="80" dirty="0">
                <a:solidFill>
                  <a:srgbClr val="000048"/>
                </a:solidFill>
              </a:rPr>
              <a:t>leading</a:t>
            </a:r>
            <a:r>
              <a:rPr spc="-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in</a:t>
            </a:r>
            <a:r>
              <a:rPr spc="-20" dirty="0">
                <a:solidFill>
                  <a:srgbClr val="000048"/>
                </a:solidFill>
              </a:rPr>
              <a:t> </a:t>
            </a:r>
            <a:r>
              <a:rPr spc="250" dirty="0">
                <a:solidFill>
                  <a:srgbClr val="000048"/>
                </a:solidFill>
              </a:rPr>
              <a:t>a</a:t>
            </a:r>
            <a:r>
              <a:rPr spc="-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-20" dirty="0">
                <a:solidFill>
                  <a:srgbClr val="000048"/>
                </a:solidFill>
              </a:rPr>
              <a:t> </a:t>
            </a:r>
            <a:r>
              <a:rPr spc="-60" dirty="0">
                <a:solidFill>
                  <a:srgbClr val="000048"/>
                </a:solidFill>
              </a:rPr>
              <a:t>AI</a:t>
            </a:r>
            <a:r>
              <a:rPr spc="-20" dirty="0">
                <a:solidFill>
                  <a:srgbClr val="000048"/>
                </a:solidFill>
              </a:rPr>
              <a:t> </a:t>
            </a:r>
            <a:r>
              <a:rPr spc="80" dirty="0">
                <a:solidFill>
                  <a:srgbClr val="000048"/>
                </a:solidFill>
              </a:rPr>
              <a:t>world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9300" y="984093"/>
            <a:ext cx="1083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solidFill>
                  <a:srgbClr val="2F78C4"/>
                </a:solidFill>
                <a:latin typeface="Arial"/>
                <a:cs typeface="Arial"/>
              </a:rPr>
              <a:t>Readiness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9300" y="3068269"/>
            <a:ext cx="5059680" cy="153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9920" algn="just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Despite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hype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around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2023,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we’re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still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days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AI-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business.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It’s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certainty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transform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corner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digital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universe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yet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we’re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continuing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how.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conceived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daily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next-gen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underway,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innovators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fast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reshaping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Adaptability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such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rapidly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changing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landscape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critical.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84887" y="3068599"/>
            <a:ext cx="4186554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much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hype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sea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noise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cut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through,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many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asking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tactical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questions.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What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navigated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move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forward?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84887" y="3932237"/>
            <a:ext cx="414337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8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get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practical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about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AI,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start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questions.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following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pages,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we’ll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double-click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each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 we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explore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path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forward.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Readiness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>
                <a:solidFill>
                  <a:srgbClr val="000048"/>
                </a:solidFill>
              </a:rPr>
              <a:t>Provisioning</a:t>
            </a:r>
            <a:r>
              <a:rPr spc="25" dirty="0">
                <a:solidFill>
                  <a:srgbClr val="000048"/>
                </a:solidFill>
              </a:rPr>
              <a:t> </a:t>
            </a:r>
            <a:r>
              <a:rPr spc="60" dirty="0">
                <a:solidFill>
                  <a:srgbClr val="000048"/>
                </a:solidFill>
              </a:rPr>
              <a:t>initial</a:t>
            </a:r>
            <a:r>
              <a:rPr spc="3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access</a:t>
            </a:r>
            <a:r>
              <a:rPr spc="25" dirty="0">
                <a:solidFill>
                  <a:srgbClr val="000048"/>
                </a:solidFill>
              </a:rPr>
              <a:t> </a:t>
            </a:r>
            <a:r>
              <a:rPr spc="130" dirty="0">
                <a:solidFill>
                  <a:srgbClr val="000048"/>
                </a:solidFill>
              </a:rPr>
              <a:t>to</a:t>
            </a:r>
            <a:r>
              <a:rPr spc="3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5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300" y="2420569"/>
            <a:ext cx="448945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wake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ChatGPT’s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emergence,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it’s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was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abuzz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cautious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excitement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about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potential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882" y="3284207"/>
            <a:ext cx="4568825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individual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team-member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level,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workers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around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began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testing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own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cases.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March,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study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10" dirty="0">
                <a:solidFill>
                  <a:srgbClr val="000048"/>
                </a:solidFill>
                <a:latin typeface="Microsoft Sans Serif"/>
                <a:cs typeface="Microsoft Sans Serif"/>
              </a:rPr>
              <a:t>43%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employees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surveyed</a:t>
            </a:r>
            <a:r>
              <a:rPr sz="1125" spc="-1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6</a:t>
            </a:r>
            <a:r>
              <a:rPr sz="1125" spc="750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were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already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using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ChatGPT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work.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Another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study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June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up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0" dirty="0">
                <a:solidFill>
                  <a:srgbClr val="000048"/>
                </a:solidFill>
                <a:latin typeface="Microsoft Sans Serif"/>
                <a:cs typeface="Microsoft Sans Serif"/>
              </a:rPr>
              <a:t>11%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pasted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ChatGPT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confidential.</a:t>
            </a:r>
            <a:r>
              <a:rPr sz="1125" spc="-1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7</a:t>
            </a:r>
            <a:endParaRPr sz="1125" baseline="33333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893" y="4795469"/>
            <a:ext cx="4575810" cy="1753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been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relatively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quick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risks.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Bans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public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usage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been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rolling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out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throughout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year.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Amazon,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notably,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</a:t>
            </a:r>
            <a:r>
              <a:rPr sz="112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8</a:t>
            </a:r>
            <a:r>
              <a:rPr sz="1125" spc="359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indication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proprietary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data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public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usage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and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responded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ban.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August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report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indicated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around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3</a:t>
            </a:r>
            <a:endParaRPr sz="1300">
              <a:latin typeface="Microsoft Sans Serif"/>
              <a:cs typeface="Microsoft Sans Serif"/>
            </a:endParaRPr>
          </a:p>
          <a:p>
            <a:pPr marL="38100" marR="598805" indent="-635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4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companies</a:t>
            </a:r>
            <a:r>
              <a:rPr sz="112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9</a:t>
            </a:r>
            <a:r>
              <a:rPr sz="1125" spc="300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now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banning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ChatGPT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company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machines.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Cognizant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did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same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spring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2023.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13" y="6738607"/>
            <a:ext cx="451929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6395">
              <a:lnSpc>
                <a:spcPct val="109000"/>
              </a:lnSpc>
              <a:spcBef>
                <a:spcPts val="100"/>
              </a:spcBef>
            </a:pP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isn’t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Luddite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behavior,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it’s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just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good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practice.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stage,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it’s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unclear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exactly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data,</a:t>
            </a:r>
            <a:endParaRPr sz="1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proprietary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other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protected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either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4623" y="2420746"/>
            <a:ext cx="4593590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being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exposed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operators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public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LLMs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used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themselves.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Couple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simpler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considerations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Privacy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Policy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adherence,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Terms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regulatory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considerations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bans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surely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endParaRPr sz="1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horizon.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4566" y="3708400"/>
            <a:ext cx="22491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But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still,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0" dirty="0">
                <a:solidFill>
                  <a:srgbClr val="000048"/>
                </a:solidFill>
                <a:latin typeface="Arial"/>
                <a:cs typeface="Arial"/>
              </a:rPr>
              <a:t>advantages…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4566" y="4147769"/>
            <a:ext cx="459867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amount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friction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(cost,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etc.)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chilling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effect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adoption.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isn’t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simply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product;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it’s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transformative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can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striking,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progressive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ways.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34566" y="5227358"/>
            <a:ext cx="468630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adopters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advantage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Beyond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obvious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cultural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execution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benefits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AI,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patent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boom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coming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years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invent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novel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AI-based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4566" y="6522897"/>
            <a:ext cx="441642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Preparing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means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getting serious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about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near-term,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safe-guarded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adoption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well-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integrated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control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usage.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Gain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advantage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while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minimizing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go.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89704" y="2441575"/>
            <a:ext cx="4701540" cy="4921250"/>
          </a:xfrm>
          <a:prstGeom prst="rect">
            <a:avLst/>
          </a:prstGeom>
          <a:ln w="6350">
            <a:solidFill>
              <a:srgbClr val="BCBEC0"/>
            </a:solidFill>
          </a:ln>
        </p:spPr>
        <p:txBody>
          <a:bodyPr vert="horz" wrap="square" lIns="0" tIns="20002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1575"/>
              </a:spcBef>
            </a:pPr>
            <a:r>
              <a:rPr sz="1500" b="1" spc="-60" dirty="0">
                <a:solidFill>
                  <a:srgbClr val="2F78C4"/>
                </a:solidFill>
                <a:latin typeface="Arial"/>
                <a:cs typeface="Arial"/>
              </a:rPr>
              <a:t>Steps</a:t>
            </a:r>
            <a:r>
              <a:rPr sz="1500" b="1" spc="-8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to</a:t>
            </a:r>
            <a:r>
              <a:rPr sz="1500" b="1" spc="-8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take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500">
              <a:latin typeface="Arial"/>
              <a:cs typeface="Arial"/>
            </a:endParaRPr>
          </a:p>
          <a:p>
            <a:pPr marL="551180" indent="-228600">
              <a:lnSpc>
                <a:spcPct val="100000"/>
              </a:lnSpc>
              <a:buChar char="•"/>
              <a:tabLst>
                <a:tab pos="551180" algn="l"/>
              </a:tabLst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Update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policies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governance</a:t>
            </a:r>
            <a:endParaRPr sz="1300">
              <a:latin typeface="Arial"/>
              <a:cs typeface="Arial"/>
            </a:endParaRPr>
          </a:p>
          <a:p>
            <a:pPr marL="551180" marR="24384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blocker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many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today,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clear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policies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governance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551180" marR="278130" indent="-229235">
              <a:lnSpc>
                <a:spcPct val="109000"/>
              </a:lnSpc>
              <a:buChar char="•"/>
              <a:tabLst>
                <a:tab pos="551180" algn="l"/>
              </a:tabLst>
            </a:pP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Educate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employees</a:t>
            </a:r>
            <a:r>
              <a:rPr sz="1300" b="1" spc="-1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actively,</a:t>
            </a:r>
            <a:r>
              <a:rPr sz="1300" b="1" spc="-1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communicate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often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Clear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communication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associates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around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policy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leadership,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appropriate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usage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70"/>
              </a:spcBef>
              <a:buClr>
                <a:srgbClr val="000048"/>
              </a:buClr>
              <a:buFont typeface="Arial"/>
              <a:buChar char="•"/>
            </a:pPr>
            <a:endParaRPr sz="1300">
              <a:latin typeface="Microsoft Sans Serif"/>
              <a:cs typeface="Microsoft Sans Serif"/>
            </a:endParaRPr>
          </a:p>
          <a:p>
            <a:pPr marL="551180" indent="-228600">
              <a:lnSpc>
                <a:spcPct val="100000"/>
              </a:lnSpc>
              <a:buChar char="•"/>
              <a:tabLst>
                <a:tab pos="551180" algn="l"/>
              </a:tabLst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Set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governance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over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approved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services</a:t>
            </a:r>
            <a:endParaRPr sz="1300">
              <a:latin typeface="Arial"/>
              <a:cs typeface="Arial"/>
            </a:endParaRPr>
          </a:p>
          <a:p>
            <a:pPr marL="551180" marR="620395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Clarify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approved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GenAI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establish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ownership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provisioning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55118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551180" algn="l"/>
              </a:tabLst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Identify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supervise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adoption</a:t>
            </a:r>
            <a:endParaRPr sz="1300">
              <a:latin typeface="Arial"/>
              <a:cs typeface="Arial"/>
            </a:endParaRPr>
          </a:p>
          <a:p>
            <a:pPr marL="551180" marR="4114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Maintain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observability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over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approved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who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them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what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purposes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551180" indent="-228600">
              <a:lnSpc>
                <a:spcPct val="100000"/>
              </a:lnSpc>
              <a:buChar char="•"/>
              <a:tabLst>
                <a:tab pos="551180" algn="l"/>
              </a:tabLst>
            </a:pP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Learn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capture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best-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practices</a:t>
            </a:r>
            <a:endParaRPr sz="1300">
              <a:latin typeface="Arial"/>
              <a:cs typeface="Arial"/>
            </a:endParaRPr>
          </a:p>
          <a:p>
            <a:pPr marL="551180" marR="664845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Source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insights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best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practices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an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organizational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context,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communicate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741400" y="1016000"/>
            <a:ext cx="279400" cy="279400"/>
            <a:chOff x="13741400" y="1016000"/>
            <a:chExt cx="279400" cy="279400"/>
          </a:xfrm>
        </p:grpSpPr>
        <p:sp>
          <p:nvSpPr>
            <p:cNvPr id="14" name="object 14"/>
            <p:cNvSpPr/>
            <p:nvPr/>
          </p:nvSpPr>
          <p:spPr>
            <a:xfrm>
              <a:off x="137477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747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44843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209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160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526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1050" y="3917255"/>
            <a:ext cx="4678680" cy="1595120"/>
            <a:chOff x="781050" y="3917255"/>
            <a:chExt cx="4678680" cy="1595120"/>
          </a:xfrm>
        </p:grpSpPr>
        <p:sp>
          <p:nvSpPr>
            <p:cNvPr id="3" name="object 3"/>
            <p:cNvSpPr/>
            <p:nvPr/>
          </p:nvSpPr>
          <p:spPr>
            <a:xfrm>
              <a:off x="2355850" y="4267200"/>
              <a:ext cx="0" cy="1231900"/>
            </a:xfrm>
            <a:custGeom>
              <a:avLst/>
              <a:gdLst/>
              <a:ahLst/>
              <a:cxnLst/>
              <a:rect l="l" t="t" r="r" b="b"/>
              <a:pathLst>
                <a:path h="1231900">
                  <a:moveTo>
                    <a:pt x="0" y="0"/>
                  </a:moveTo>
                  <a:lnTo>
                    <a:pt x="0" y="1231900"/>
                  </a:lnTo>
                </a:path>
              </a:pathLst>
            </a:custGeom>
            <a:ln w="1270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84451" y="4267200"/>
              <a:ext cx="0" cy="1231900"/>
            </a:xfrm>
            <a:custGeom>
              <a:avLst/>
              <a:gdLst/>
              <a:ahLst/>
              <a:cxnLst/>
              <a:rect l="l" t="t" r="r" b="b"/>
              <a:pathLst>
                <a:path h="1231900">
                  <a:moveTo>
                    <a:pt x="0" y="0"/>
                  </a:moveTo>
                  <a:lnTo>
                    <a:pt x="0" y="1231900"/>
                  </a:lnTo>
                </a:path>
              </a:pathLst>
            </a:custGeom>
            <a:ln w="1270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1548" y="4826000"/>
              <a:ext cx="0" cy="673100"/>
            </a:xfrm>
            <a:custGeom>
              <a:avLst/>
              <a:gdLst/>
              <a:ahLst/>
              <a:cxnLst/>
              <a:rect l="l" t="t" r="r" b="b"/>
              <a:pathLst>
                <a:path h="673100">
                  <a:moveTo>
                    <a:pt x="0" y="0"/>
                  </a:moveTo>
                  <a:lnTo>
                    <a:pt x="0" y="673100"/>
                  </a:lnTo>
                </a:path>
              </a:pathLst>
            </a:custGeom>
            <a:ln w="1270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20151" y="3923605"/>
              <a:ext cx="0" cy="1576070"/>
            </a:xfrm>
            <a:custGeom>
              <a:avLst/>
              <a:gdLst/>
              <a:ahLst/>
              <a:cxnLst/>
              <a:rect l="l" t="t" r="r" b="b"/>
              <a:pathLst>
                <a:path h="1576070">
                  <a:moveTo>
                    <a:pt x="0" y="0"/>
                  </a:moveTo>
                  <a:lnTo>
                    <a:pt x="0" y="1575498"/>
                  </a:lnTo>
                </a:path>
              </a:pathLst>
            </a:custGeom>
            <a:ln w="1270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7400" y="4826000"/>
              <a:ext cx="804545" cy="685800"/>
            </a:xfrm>
            <a:custGeom>
              <a:avLst/>
              <a:gdLst/>
              <a:ahLst/>
              <a:cxnLst/>
              <a:rect l="l" t="t" r="r" b="b"/>
              <a:pathLst>
                <a:path w="804544" h="685800">
                  <a:moveTo>
                    <a:pt x="804151" y="0"/>
                  </a:moveTo>
                  <a:lnTo>
                    <a:pt x="731562" y="42267"/>
                  </a:lnTo>
                  <a:lnTo>
                    <a:pt x="667256" y="76200"/>
                  </a:lnTo>
                  <a:lnTo>
                    <a:pt x="575135" y="119657"/>
                  </a:lnTo>
                  <a:lnTo>
                    <a:pt x="385354" y="205674"/>
                  </a:lnTo>
                  <a:lnTo>
                    <a:pt x="348891" y="221786"/>
                  </a:lnTo>
                  <a:lnTo>
                    <a:pt x="309501" y="238773"/>
                  </a:lnTo>
                  <a:lnTo>
                    <a:pt x="266976" y="256573"/>
                  </a:lnTo>
                  <a:lnTo>
                    <a:pt x="221107" y="275124"/>
                  </a:lnTo>
                  <a:lnTo>
                    <a:pt x="171684" y="294364"/>
                  </a:lnTo>
                  <a:lnTo>
                    <a:pt x="118498" y="314231"/>
                  </a:lnTo>
                  <a:lnTo>
                    <a:pt x="61339" y="334664"/>
                  </a:lnTo>
                  <a:lnTo>
                    <a:pt x="0" y="355600"/>
                  </a:lnTo>
                  <a:lnTo>
                    <a:pt x="0" y="685800"/>
                  </a:lnTo>
                  <a:lnTo>
                    <a:pt x="804151" y="685800"/>
                  </a:lnTo>
                  <a:lnTo>
                    <a:pt x="804151" y="0"/>
                  </a:lnTo>
                  <a:close/>
                </a:path>
              </a:pathLst>
            </a:custGeom>
            <a:solidFill>
              <a:srgbClr val="B3CF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7400" y="3930058"/>
              <a:ext cx="4665980" cy="1255395"/>
            </a:xfrm>
            <a:custGeom>
              <a:avLst/>
              <a:gdLst/>
              <a:ahLst/>
              <a:cxnLst/>
              <a:rect l="l" t="t" r="r" b="b"/>
              <a:pathLst>
                <a:path w="4665980" h="1255395">
                  <a:moveTo>
                    <a:pt x="0" y="1255014"/>
                  </a:moveTo>
                  <a:lnTo>
                    <a:pt x="411094" y="1103153"/>
                  </a:lnTo>
                  <a:lnTo>
                    <a:pt x="668139" y="992630"/>
                  </a:lnTo>
                  <a:lnTo>
                    <a:pt x="879147" y="869531"/>
                  </a:lnTo>
                  <a:lnTo>
                    <a:pt x="1152131" y="679945"/>
                  </a:lnTo>
                  <a:lnTo>
                    <a:pt x="1198136" y="646635"/>
                  </a:lnTo>
                  <a:lnTo>
                    <a:pt x="1242464" y="613197"/>
                  </a:lnTo>
                  <a:lnTo>
                    <a:pt x="1285259" y="579725"/>
                  </a:lnTo>
                  <a:lnTo>
                    <a:pt x="1326666" y="546310"/>
                  </a:lnTo>
                  <a:lnTo>
                    <a:pt x="1366829" y="513044"/>
                  </a:lnTo>
                  <a:lnTo>
                    <a:pt x="1405892" y="480021"/>
                  </a:lnTo>
                  <a:lnTo>
                    <a:pt x="1443999" y="447333"/>
                  </a:lnTo>
                  <a:lnTo>
                    <a:pt x="1481295" y="415072"/>
                  </a:lnTo>
                  <a:lnTo>
                    <a:pt x="1517925" y="383330"/>
                  </a:lnTo>
                  <a:lnTo>
                    <a:pt x="1554032" y="352201"/>
                  </a:lnTo>
                  <a:lnTo>
                    <a:pt x="1589761" y="321776"/>
                  </a:lnTo>
                  <a:lnTo>
                    <a:pt x="1625255" y="292148"/>
                  </a:lnTo>
                  <a:lnTo>
                    <a:pt x="1660661" y="263409"/>
                  </a:lnTo>
                  <a:lnTo>
                    <a:pt x="1696121" y="235653"/>
                  </a:lnTo>
                  <a:lnTo>
                    <a:pt x="1731781" y="208971"/>
                  </a:lnTo>
                  <a:lnTo>
                    <a:pt x="1767783" y="183455"/>
                  </a:lnTo>
                  <a:lnTo>
                    <a:pt x="1804274" y="159199"/>
                  </a:lnTo>
                  <a:lnTo>
                    <a:pt x="1841397" y="136295"/>
                  </a:lnTo>
                  <a:lnTo>
                    <a:pt x="1879296" y="114834"/>
                  </a:lnTo>
                  <a:lnTo>
                    <a:pt x="1918116" y="94911"/>
                  </a:lnTo>
                  <a:lnTo>
                    <a:pt x="1958002" y="76616"/>
                  </a:lnTo>
                  <a:lnTo>
                    <a:pt x="1999096" y="60043"/>
                  </a:lnTo>
                  <a:lnTo>
                    <a:pt x="2041545" y="45284"/>
                  </a:lnTo>
                  <a:lnTo>
                    <a:pt x="2085492" y="32431"/>
                  </a:lnTo>
                  <a:lnTo>
                    <a:pt x="2131081" y="21577"/>
                  </a:lnTo>
                  <a:lnTo>
                    <a:pt x="2178457" y="12815"/>
                  </a:lnTo>
                  <a:lnTo>
                    <a:pt x="2227764" y="6236"/>
                  </a:lnTo>
                  <a:lnTo>
                    <a:pt x="2279146" y="1933"/>
                  </a:lnTo>
                  <a:lnTo>
                    <a:pt x="2332748" y="0"/>
                  </a:lnTo>
                  <a:lnTo>
                    <a:pt x="2385907" y="598"/>
                  </a:lnTo>
                  <a:lnTo>
                    <a:pt x="2436908" y="3753"/>
                  </a:lnTo>
                  <a:lnTo>
                    <a:pt x="2485893" y="9361"/>
                  </a:lnTo>
                  <a:lnTo>
                    <a:pt x="2533002" y="17320"/>
                  </a:lnTo>
                  <a:lnTo>
                    <a:pt x="2578376" y="27527"/>
                  </a:lnTo>
                  <a:lnTo>
                    <a:pt x="2622157" y="39879"/>
                  </a:lnTo>
                  <a:lnTo>
                    <a:pt x="2664484" y="54274"/>
                  </a:lnTo>
                  <a:lnTo>
                    <a:pt x="2705500" y="70609"/>
                  </a:lnTo>
                  <a:lnTo>
                    <a:pt x="2745345" y="88781"/>
                  </a:lnTo>
                  <a:lnTo>
                    <a:pt x="2784159" y="108687"/>
                  </a:lnTo>
                  <a:lnTo>
                    <a:pt x="2822085" y="130226"/>
                  </a:lnTo>
                  <a:lnTo>
                    <a:pt x="2859262" y="153294"/>
                  </a:lnTo>
                  <a:lnTo>
                    <a:pt x="2895832" y="177788"/>
                  </a:lnTo>
                  <a:lnTo>
                    <a:pt x="2931936" y="203607"/>
                  </a:lnTo>
                  <a:lnTo>
                    <a:pt x="2967714" y="230647"/>
                  </a:lnTo>
                  <a:lnTo>
                    <a:pt x="3003309" y="258805"/>
                  </a:lnTo>
                  <a:lnTo>
                    <a:pt x="3038859" y="287980"/>
                  </a:lnTo>
                  <a:lnTo>
                    <a:pt x="3074507" y="318067"/>
                  </a:lnTo>
                  <a:lnTo>
                    <a:pt x="3110394" y="348966"/>
                  </a:lnTo>
                  <a:lnTo>
                    <a:pt x="3146660" y="380572"/>
                  </a:lnTo>
                  <a:lnTo>
                    <a:pt x="3183446" y="412783"/>
                  </a:lnTo>
                  <a:lnTo>
                    <a:pt x="3220893" y="445497"/>
                  </a:lnTo>
                  <a:lnTo>
                    <a:pt x="3259143" y="478611"/>
                  </a:lnTo>
                  <a:lnTo>
                    <a:pt x="3298335" y="512023"/>
                  </a:lnTo>
                  <a:lnTo>
                    <a:pt x="3338612" y="545629"/>
                  </a:lnTo>
                  <a:lnTo>
                    <a:pt x="3380114" y="579326"/>
                  </a:lnTo>
                  <a:lnTo>
                    <a:pt x="3422981" y="613014"/>
                  </a:lnTo>
                  <a:lnTo>
                    <a:pt x="3467356" y="646587"/>
                  </a:lnTo>
                  <a:lnTo>
                    <a:pt x="3513378" y="679945"/>
                  </a:lnTo>
                  <a:lnTo>
                    <a:pt x="3884628" y="905250"/>
                  </a:lnTo>
                  <a:lnTo>
                    <a:pt x="4259421" y="1087880"/>
                  </a:lnTo>
                  <a:lnTo>
                    <a:pt x="4549222" y="1210309"/>
                  </a:lnTo>
                  <a:lnTo>
                    <a:pt x="4665497" y="1255014"/>
                  </a:lnTo>
                </a:path>
              </a:pathLst>
            </a:custGeom>
            <a:ln w="12699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Readiness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>
                <a:solidFill>
                  <a:srgbClr val="000048"/>
                </a:solidFill>
              </a:rPr>
              <a:t>Put</a:t>
            </a:r>
            <a:r>
              <a:rPr spc="-6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near-</a:t>
            </a:r>
            <a:r>
              <a:rPr spc="120" dirty="0">
                <a:solidFill>
                  <a:srgbClr val="000048"/>
                </a:solidFill>
              </a:rPr>
              <a:t>term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50" dirty="0">
                <a:solidFill>
                  <a:srgbClr val="000048"/>
                </a:solidFill>
              </a:rPr>
              <a:t>focus</a:t>
            </a:r>
            <a:r>
              <a:rPr spc="-60" dirty="0">
                <a:solidFill>
                  <a:srgbClr val="000048"/>
                </a:solidFill>
              </a:rPr>
              <a:t> </a:t>
            </a:r>
            <a:r>
              <a:rPr spc="105" dirty="0">
                <a:solidFill>
                  <a:srgbClr val="000048"/>
                </a:solidFill>
              </a:rPr>
              <a:t>on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50" dirty="0">
                <a:solidFill>
                  <a:srgbClr val="000048"/>
                </a:solidFill>
              </a:rPr>
              <a:t>disruptive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-20" dirty="0">
                <a:solidFill>
                  <a:srgbClr val="000048"/>
                </a:solidFill>
              </a:rPr>
              <a:t>POCs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9300" y="2420569"/>
            <a:ext cx="439102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We’re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quite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75" dirty="0">
                <a:solidFill>
                  <a:srgbClr val="000048"/>
                </a:solidFill>
                <a:latin typeface="Microsoft Sans Serif"/>
                <a:cs typeface="Microsoft Sans Serif"/>
              </a:rPr>
              <a:t>AI’s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Diffusion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bell-curve.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adopters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establishing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quantifying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basic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use-cases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gaining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earned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media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result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endParaRPr sz="1300">
              <a:latin typeface="Microsoft Sans Serif"/>
              <a:cs typeface="Microsoft Sans Serif"/>
            </a:endParaRPr>
          </a:p>
          <a:p>
            <a:pPr marL="12700" marR="422909">
              <a:lnSpc>
                <a:spcPct val="109000"/>
              </a:lnSpc>
            </a:pP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most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would-be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digital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leaders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watching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curiosity.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869" y="6307277"/>
            <a:ext cx="461899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71755" algn="just">
              <a:lnSpc>
                <a:spcPct val="1089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-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August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2023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report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Bain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Company</a:t>
            </a:r>
            <a:r>
              <a:rPr sz="112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10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,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only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15" dirty="0">
                <a:solidFill>
                  <a:srgbClr val="000048"/>
                </a:solidFill>
                <a:latin typeface="Microsoft Sans Serif"/>
                <a:cs typeface="Microsoft Sans Serif"/>
              </a:rPr>
              <a:t>6%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surveyed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health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executives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clear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strategy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place,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yet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45" dirty="0">
                <a:solidFill>
                  <a:srgbClr val="000048"/>
                </a:solidFill>
                <a:latin typeface="Microsoft Sans Serif"/>
                <a:cs typeface="Microsoft Sans Serif"/>
              </a:rPr>
              <a:t>75%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believe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endParaRPr sz="13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reshape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industries.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reasons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same</a:t>
            </a:r>
            <a:endParaRPr sz="1300">
              <a:latin typeface="Microsoft Sans Serif"/>
              <a:cs typeface="Microsoft Sans Serif"/>
            </a:endParaRPr>
          </a:p>
          <a:p>
            <a:pPr marL="38100" marR="30480">
              <a:lnSpc>
                <a:spcPct val="109000"/>
              </a:lnSpc>
            </a:pP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we’ve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already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discussed: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uncertainty,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risk,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lack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inside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knowledge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indecision.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lull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adoption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where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advantage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lies.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61566" y="2398346"/>
            <a:ext cx="4461510" cy="15595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Quietly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building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75" dirty="0">
                <a:solidFill>
                  <a:srgbClr val="000048"/>
                </a:solidFill>
                <a:latin typeface="Arial"/>
                <a:cs typeface="Arial"/>
              </a:rPr>
              <a:t>a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boom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spc="-8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ready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themselves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road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ahead,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imperative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go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beyond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provisioning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public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begin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developing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own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inside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use-cases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case,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spark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thinking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development.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done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phased,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controlled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protective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ways.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61566" y="4165790"/>
            <a:ext cx="34074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suggest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two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complimentary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approaches: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1566" y="4579696"/>
            <a:ext cx="4279900" cy="13214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1.</a:t>
            </a:r>
            <a:r>
              <a:rPr sz="1300" b="1" spc="4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Establish</a:t>
            </a: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9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run</a:t>
            </a: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pilot</a:t>
            </a: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projects</a:t>
            </a:r>
            <a:endParaRPr sz="1300">
              <a:latin typeface="Arial"/>
              <a:cs typeface="Arial"/>
            </a:endParaRPr>
          </a:p>
          <a:p>
            <a:pPr marL="241300" marR="5080">
              <a:lnSpc>
                <a:spcPct val="109000"/>
              </a:lnSpc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Pilot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projects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‘light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house’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innovation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expansion.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establishing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specific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initial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goals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cross-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functional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pilot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project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pursue,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disruptive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proofs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concept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establish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internal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POV.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61566" y="6091186"/>
            <a:ext cx="4555490" cy="17532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2.</a:t>
            </a:r>
            <a:r>
              <a:rPr sz="1300" b="1" spc="40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Enable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accelerate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with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AI 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innovation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“Labs”</a:t>
            </a:r>
            <a:endParaRPr sz="1300">
              <a:latin typeface="Arial"/>
              <a:cs typeface="Arial"/>
            </a:endParaRPr>
          </a:p>
          <a:p>
            <a:pPr marL="2413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supported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multiple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establishing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own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innovation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lab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environments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where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governance,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collaboration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enablement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high.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environments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become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particularly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powerful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when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formed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collaboration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hyperscalers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who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innovative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advanced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models,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education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specialized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tooling.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741400" y="1016000"/>
            <a:ext cx="279400" cy="279400"/>
            <a:chOff x="13741400" y="1016000"/>
            <a:chExt cx="279400" cy="279400"/>
          </a:xfrm>
        </p:grpSpPr>
        <p:sp>
          <p:nvSpPr>
            <p:cNvPr id="17" name="object 17"/>
            <p:cNvSpPr/>
            <p:nvPr/>
          </p:nvSpPr>
          <p:spPr>
            <a:xfrm>
              <a:off x="137477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747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44843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209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526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4109700" y="1016000"/>
            <a:ext cx="279400" cy="279400"/>
            <a:chOff x="14109700" y="1016000"/>
            <a:chExt cx="279400" cy="279400"/>
          </a:xfrm>
        </p:grpSpPr>
        <p:sp>
          <p:nvSpPr>
            <p:cNvPr id="23" name="object 23"/>
            <p:cNvSpPr/>
            <p:nvPr/>
          </p:nvSpPr>
          <p:spPr>
            <a:xfrm>
              <a:off x="141160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1430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12800" y="5564630"/>
            <a:ext cx="636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0" dirty="0">
                <a:solidFill>
                  <a:srgbClr val="000048"/>
                </a:solidFill>
                <a:latin typeface="Arial"/>
                <a:cs typeface="Arial"/>
              </a:rPr>
              <a:t>Innovators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2877" y="4453888"/>
            <a:ext cx="4375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0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are </a:t>
            </a:r>
            <a:r>
              <a:rPr sz="10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here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3700" y="5412230"/>
            <a:ext cx="548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Early </a:t>
            </a:r>
            <a:r>
              <a:rPr sz="1000" b="1" spc="-25" dirty="0">
                <a:solidFill>
                  <a:srgbClr val="000048"/>
                </a:solidFill>
                <a:latin typeface="Arial"/>
                <a:cs typeface="Arial"/>
              </a:rPr>
              <a:t>adopters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50080" y="5412230"/>
            <a:ext cx="42608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000048"/>
                </a:solidFill>
                <a:latin typeface="Arial"/>
                <a:cs typeface="Arial"/>
              </a:rPr>
              <a:t>Left </a:t>
            </a:r>
            <a:r>
              <a:rPr sz="1000" b="1" spc="-35" dirty="0">
                <a:solidFill>
                  <a:srgbClr val="000048"/>
                </a:solidFill>
                <a:latin typeface="Arial"/>
                <a:cs typeface="Arial"/>
              </a:rPr>
              <a:t>behind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13000" y="5411214"/>
            <a:ext cx="508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Early </a:t>
            </a:r>
            <a:r>
              <a:rPr sz="1000" b="1" spc="-20" dirty="0">
                <a:solidFill>
                  <a:srgbClr val="000048"/>
                </a:solidFill>
                <a:latin typeface="Arial"/>
                <a:cs typeface="Arial"/>
              </a:rPr>
              <a:t>majority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73095" y="5412230"/>
            <a:ext cx="508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000048"/>
                </a:solidFill>
                <a:latin typeface="Arial"/>
                <a:cs typeface="Arial"/>
              </a:rPr>
              <a:t>Late majority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57166" y="3949700"/>
            <a:ext cx="1769745" cy="1549400"/>
            <a:chOff x="1357166" y="3949700"/>
            <a:chExt cx="1769745" cy="1549400"/>
          </a:xfrm>
        </p:grpSpPr>
        <p:sp>
          <p:nvSpPr>
            <p:cNvPr id="32" name="object 32"/>
            <p:cNvSpPr/>
            <p:nvPr/>
          </p:nvSpPr>
          <p:spPr>
            <a:xfrm>
              <a:off x="3120151" y="3949700"/>
              <a:ext cx="0" cy="1549400"/>
            </a:xfrm>
            <a:custGeom>
              <a:avLst/>
              <a:gdLst/>
              <a:ahLst/>
              <a:cxnLst/>
              <a:rect l="l" t="t" r="r" b="b"/>
              <a:pathLst>
                <a:path h="1549400">
                  <a:moveTo>
                    <a:pt x="0" y="0"/>
                  </a:moveTo>
                  <a:lnTo>
                    <a:pt x="0" y="1549400"/>
                  </a:lnTo>
                </a:path>
              </a:pathLst>
            </a:custGeom>
            <a:ln w="1270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166" y="4821986"/>
              <a:ext cx="149529" cy="14954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0789704" y="2441575"/>
            <a:ext cx="4701540" cy="5353050"/>
          </a:xfrm>
          <a:prstGeom prst="rect">
            <a:avLst/>
          </a:prstGeom>
          <a:ln w="6350">
            <a:solidFill>
              <a:srgbClr val="BCBEC0"/>
            </a:solidFill>
          </a:ln>
        </p:spPr>
        <p:txBody>
          <a:bodyPr vert="horz" wrap="square" lIns="0" tIns="20002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1575"/>
              </a:spcBef>
            </a:pPr>
            <a:r>
              <a:rPr sz="1500" b="1" spc="-40" dirty="0">
                <a:solidFill>
                  <a:srgbClr val="2F78C4"/>
                </a:solidFill>
                <a:latin typeface="Arial"/>
                <a:cs typeface="Arial"/>
              </a:rPr>
              <a:t>Outcomes</a:t>
            </a:r>
            <a:r>
              <a:rPr sz="1500" b="1" spc="-60" dirty="0">
                <a:solidFill>
                  <a:srgbClr val="2F78C4"/>
                </a:solidFill>
                <a:latin typeface="Arial"/>
                <a:cs typeface="Arial"/>
              </a:rPr>
              <a:t> in</a:t>
            </a:r>
            <a:r>
              <a:rPr sz="1500" b="1" spc="-55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2F78C4"/>
                </a:solidFill>
                <a:latin typeface="Arial"/>
                <a:cs typeface="Arial"/>
              </a:rPr>
              <a:t>focus</a:t>
            </a:r>
            <a:endParaRPr sz="1500">
              <a:latin typeface="Arial"/>
              <a:cs typeface="Arial"/>
            </a:endParaRPr>
          </a:p>
          <a:p>
            <a:pPr marL="551180" marR="807085" indent="-229235">
              <a:lnSpc>
                <a:spcPct val="109000"/>
              </a:lnSpc>
              <a:spcBef>
                <a:spcPts val="1660"/>
              </a:spcBef>
              <a:buChar char="•"/>
              <a:tabLst>
                <a:tab pos="551180" algn="l"/>
              </a:tabLst>
            </a:pP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Build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65" dirty="0">
                <a:solidFill>
                  <a:srgbClr val="000048"/>
                </a:solidFill>
                <a:latin typeface="Arial"/>
                <a:cs typeface="Arial"/>
              </a:rPr>
              <a:t>a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75" dirty="0">
                <a:solidFill>
                  <a:srgbClr val="000048"/>
                </a:solidFill>
                <a:latin typeface="Arial"/>
                <a:cs typeface="Arial"/>
              </a:rPr>
              <a:t>business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case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for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expanded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focus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Give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showing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viability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capability</a:t>
            </a:r>
            <a:endParaRPr sz="1300">
              <a:latin typeface="Microsoft Sans Serif"/>
              <a:cs typeface="Microsoft Sans Serif"/>
            </a:endParaRPr>
          </a:p>
          <a:p>
            <a:pPr marL="551180" marR="568325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against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revenue-driving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areas,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expand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on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success.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551180" marR="600075" indent="-229235">
              <a:lnSpc>
                <a:spcPct val="109000"/>
              </a:lnSpc>
              <a:buChar char="•"/>
              <a:tabLst>
                <a:tab pos="551180" algn="l"/>
              </a:tabLst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Gain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edge,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protection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from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disruption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Leverage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disruptive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value,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safeguard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and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projects.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29"/>
              </a:spcBef>
              <a:buClr>
                <a:srgbClr val="000048"/>
              </a:buClr>
              <a:buFont typeface="Arial"/>
              <a:buChar char="•"/>
            </a:pPr>
            <a:endParaRPr sz="1300">
              <a:latin typeface="Microsoft Sans Serif"/>
              <a:cs typeface="Microsoft Sans Serif"/>
            </a:endParaRPr>
          </a:p>
          <a:p>
            <a:pPr marL="551180" marR="915035" indent="-229235">
              <a:lnSpc>
                <a:spcPct val="109000"/>
              </a:lnSpc>
              <a:buChar char="•"/>
              <a:tabLst>
                <a:tab pos="551180" algn="l"/>
              </a:tabLst>
            </a:pP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Develop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early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internal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0" dirty="0">
                <a:solidFill>
                  <a:srgbClr val="000048"/>
                </a:solidFill>
                <a:latin typeface="Arial"/>
                <a:cs typeface="Arial"/>
              </a:rPr>
              <a:t>SMEs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insight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Begin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establishing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subject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matter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expertise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core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internal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capturing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sharing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knowledge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during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practical application.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65"/>
              </a:spcBef>
              <a:buClr>
                <a:srgbClr val="000048"/>
              </a:buClr>
              <a:buFont typeface="Arial"/>
              <a:buChar char="•"/>
            </a:pPr>
            <a:endParaRPr sz="1300">
              <a:latin typeface="Microsoft Sans Serif"/>
              <a:cs typeface="Microsoft Sans Serif"/>
            </a:endParaRPr>
          </a:p>
          <a:p>
            <a:pPr marL="551180" indent="-228600">
              <a:lnSpc>
                <a:spcPct val="100000"/>
              </a:lnSpc>
              <a:buChar char="•"/>
              <a:tabLst>
                <a:tab pos="551180" algn="l"/>
              </a:tabLst>
            </a:pP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Build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internal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external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reputation</a:t>
            </a:r>
            <a:endParaRPr sz="1300">
              <a:latin typeface="Arial"/>
              <a:cs typeface="Arial"/>
            </a:endParaRPr>
          </a:p>
          <a:p>
            <a:pPr marL="551180" marR="561975">
              <a:lnSpc>
                <a:spcPct val="109000"/>
              </a:lnSpc>
            </a:pP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Establish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industry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point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view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AI,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attract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talent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attention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set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cultural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foundation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8609985"/>
            <a:ext cx="2222500" cy="15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5"/>
              </a:lnSpc>
              <a:tabLst>
                <a:tab pos="378460" algn="l"/>
              </a:tabLst>
            </a:pPr>
            <a:r>
              <a:rPr sz="1100" b="1" spc="-50" dirty="0">
                <a:solidFill>
                  <a:srgbClr val="000048"/>
                </a:solidFill>
                <a:latin typeface="Arial"/>
                <a:cs typeface="Arial"/>
              </a:rPr>
              <a:t>3</a:t>
            </a:r>
            <a:r>
              <a:rPr sz="11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1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1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1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Handbook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75"/>
            <a:ext cx="16256000" cy="9140825"/>
            <a:chOff x="0" y="3175"/>
            <a:chExt cx="16256000" cy="9140825"/>
          </a:xfrm>
        </p:grpSpPr>
        <p:sp>
          <p:nvSpPr>
            <p:cNvPr id="4" name="object 4"/>
            <p:cNvSpPr/>
            <p:nvPr/>
          </p:nvSpPr>
          <p:spPr>
            <a:xfrm>
              <a:off x="3175" y="3175"/>
              <a:ext cx="16249650" cy="7359650"/>
            </a:xfrm>
            <a:custGeom>
              <a:avLst/>
              <a:gdLst/>
              <a:ahLst/>
              <a:cxnLst/>
              <a:rect l="l" t="t" r="r" b="b"/>
              <a:pathLst>
                <a:path w="16249650" h="7359650">
                  <a:moveTo>
                    <a:pt x="16249637" y="0"/>
                  </a:moveTo>
                  <a:lnTo>
                    <a:pt x="0" y="0"/>
                  </a:lnTo>
                  <a:lnTo>
                    <a:pt x="0" y="7359650"/>
                  </a:lnTo>
                  <a:lnTo>
                    <a:pt x="16249637" y="7359650"/>
                  </a:lnTo>
                  <a:lnTo>
                    <a:pt x="16249637" y="0"/>
                  </a:lnTo>
                  <a:close/>
                </a:path>
              </a:pathLst>
            </a:custGeom>
            <a:solidFill>
              <a:srgbClr val="0000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465"/>
              <a:ext cx="16256000" cy="51885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75" y="3955465"/>
              <a:ext cx="16249650" cy="3600450"/>
            </a:xfrm>
            <a:custGeom>
              <a:avLst/>
              <a:gdLst/>
              <a:ahLst/>
              <a:cxnLst/>
              <a:rect l="l" t="t" r="r" b="b"/>
              <a:pathLst>
                <a:path w="16249650" h="3600450">
                  <a:moveTo>
                    <a:pt x="16249650" y="0"/>
                  </a:moveTo>
                  <a:lnTo>
                    <a:pt x="0" y="0"/>
                  </a:lnTo>
                  <a:lnTo>
                    <a:pt x="0" y="3600450"/>
                  </a:lnTo>
                  <a:lnTo>
                    <a:pt x="16249650" y="3600450"/>
                  </a:lnTo>
                  <a:lnTo>
                    <a:pt x="16249650" y="0"/>
                  </a:lnTo>
                  <a:close/>
                </a:path>
              </a:pathLst>
            </a:custGeom>
            <a:solidFill>
              <a:srgbClr val="0000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9300" y="1386433"/>
            <a:ext cx="113823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Generative</a:t>
            </a:r>
            <a:r>
              <a:rPr spc="35" dirty="0"/>
              <a:t> </a:t>
            </a:r>
            <a:r>
              <a:rPr spc="-60" dirty="0"/>
              <a:t>AI</a:t>
            </a:r>
            <a:r>
              <a:rPr spc="35" dirty="0"/>
              <a:t> </a:t>
            </a:r>
            <a:r>
              <a:rPr dirty="0"/>
              <a:t>will</a:t>
            </a:r>
            <a:r>
              <a:rPr spc="35" dirty="0"/>
              <a:t> </a:t>
            </a:r>
            <a:r>
              <a:rPr dirty="0"/>
              <a:t>reshape</a:t>
            </a:r>
            <a:r>
              <a:rPr spc="35" dirty="0"/>
              <a:t> </a:t>
            </a:r>
            <a:r>
              <a:rPr dirty="0"/>
              <a:t>every</a:t>
            </a:r>
            <a:r>
              <a:rPr spc="35" dirty="0"/>
              <a:t> </a:t>
            </a:r>
            <a:r>
              <a:rPr dirty="0"/>
              <a:t>industry.</a:t>
            </a:r>
            <a:r>
              <a:rPr spc="35" dirty="0"/>
              <a:t> </a:t>
            </a:r>
            <a:r>
              <a:rPr dirty="0"/>
              <a:t>But</a:t>
            </a:r>
            <a:r>
              <a:rPr spc="35" dirty="0"/>
              <a:t> </a:t>
            </a:r>
            <a:r>
              <a:rPr spc="-10" dirty="0"/>
              <a:t>when?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9300" y="984093"/>
            <a:ext cx="1301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92BBE6"/>
                </a:solidFill>
                <a:latin typeface="Arial"/>
                <a:cs typeface="Arial"/>
              </a:rPr>
              <a:t>Introduction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0" y="2420569"/>
            <a:ext cx="4638040" cy="153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5590" algn="just">
              <a:lnSpc>
                <a:spcPct val="109000"/>
              </a:lnSpc>
              <a:spcBef>
                <a:spcPts val="100"/>
              </a:spcBef>
            </a:pP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There’s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little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question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topic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in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2023.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We believe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it will transform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levels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human-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collaboration.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Throughout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guide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you’ll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statistics,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predictions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view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hope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spur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deeper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thought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apply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innovate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move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forward.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appreciate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sense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urgency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300" y="3932225"/>
            <a:ext cx="449834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applying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AI,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conversations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clients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reveal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understandable</a:t>
            </a:r>
            <a:r>
              <a:rPr sz="13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trepidation.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Executives</a:t>
            </a:r>
            <a:r>
              <a:rPr sz="13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curious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AI,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they’re also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wading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caution.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300" y="5011813"/>
            <a:ext cx="4693285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September,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2023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Cognizant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research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showed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executives across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Fortune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1000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(of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interviewed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800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US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Europe)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enthusiastic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(99%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respondents)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least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somewhat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concerned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3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unpredictable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nature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(88%).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Even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concerned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exposure,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risks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reputational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harm.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61570" y="2421229"/>
            <a:ext cx="464820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Moreover,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almost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funding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degree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research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today,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many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leaders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(30%)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don’t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even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believe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industry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within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next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two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way.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61570" y="3500818"/>
            <a:ext cx="435483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leaders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spoke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with,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it’s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“if”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business,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“how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long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1570" y="3950550"/>
            <a:ext cx="10312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have?”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74270" y="4561433"/>
            <a:ext cx="4695190" cy="1739900"/>
          </a:xfrm>
          <a:prstGeom prst="rect">
            <a:avLst/>
          </a:prstGeom>
          <a:ln w="25400">
            <a:solidFill>
              <a:srgbClr val="92BBE6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202565" marR="1593215">
              <a:lnSpc>
                <a:spcPct val="100000"/>
              </a:lnSpc>
              <a:spcBef>
                <a:spcPts val="1345"/>
              </a:spcBef>
            </a:pP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handbook</a:t>
            </a:r>
            <a:r>
              <a:rPr sz="3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3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progress </a:t>
            </a:r>
            <a:r>
              <a:rPr sz="3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3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AI.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73833" y="2420569"/>
            <a:ext cx="464629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research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aligns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client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conversations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we’ve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been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having.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industries,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plenty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activity,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it’s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just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beginning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of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models,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proofs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of 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concept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gauging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73833" y="3500158"/>
            <a:ext cx="472186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wrote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handbook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reference-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steer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exploration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technology,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rules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73833" y="3932059"/>
            <a:ext cx="460565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engagement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changing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rapidly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practical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refines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thinking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possible.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73833" y="4579747"/>
            <a:ext cx="473329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Nobody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know-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it-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work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together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businesses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better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decisions,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productivity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superior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experiences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responsible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manner.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3833" y="5443385"/>
            <a:ext cx="422973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rushing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foolish,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exploration,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skills-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foundation-laying</a:t>
            </a:r>
            <a:r>
              <a:rPr sz="1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certainly</a:t>
            </a:r>
            <a:r>
              <a:rPr sz="13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3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not.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3833" y="6108903"/>
            <a:ext cx="164718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Let’s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journey.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9900" y="3354260"/>
            <a:ext cx="0" cy="231140"/>
          </a:xfrm>
          <a:custGeom>
            <a:avLst/>
            <a:gdLst/>
            <a:ahLst/>
            <a:cxnLst/>
            <a:rect l="l" t="t" r="r" b="b"/>
            <a:pathLst>
              <a:path h="231139">
                <a:moveTo>
                  <a:pt x="0" y="0"/>
                </a:moveTo>
                <a:lnTo>
                  <a:pt x="0" y="230581"/>
                </a:lnTo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69900" y="2777858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293"/>
                </a:lnTo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550650" y="3911600"/>
            <a:ext cx="3282950" cy="3175000"/>
            <a:chOff x="11550650" y="3911600"/>
            <a:chExt cx="3282950" cy="3175000"/>
          </a:xfrm>
        </p:grpSpPr>
        <p:sp>
          <p:nvSpPr>
            <p:cNvPr id="5" name="object 5"/>
            <p:cNvSpPr/>
            <p:nvPr/>
          </p:nvSpPr>
          <p:spPr>
            <a:xfrm>
              <a:off x="13169900" y="3917950"/>
              <a:ext cx="0" cy="1454150"/>
            </a:xfrm>
            <a:custGeom>
              <a:avLst/>
              <a:gdLst/>
              <a:ahLst/>
              <a:cxnLst/>
              <a:rect l="l" t="t" r="r" b="b"/>
              <a:pathLst>
                <a:path h="1454150">
                  <a:moveTo>
                    <a:pt x="0" y="0"/>
                  </a:moveTo>
                  <a:lnTo>
                    <a:pt x="0" y="1454150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80825" y="5292478"/>
              <a:ext cx="793750" cy="793750"/>
            </a:xfrm>
            <a:custGeom>
              <a:avLst/>
              <a:gdLst/>
              <a:ahLst/>
              <a:cxnLst/>
              <a:rect l="l" t="t" r="r" b="b"/>
              <a:pathLst>
                <a:path w="793750" h="793750">
                  <a:moveTo>
                    <a:pt x="396582" y="0"/>
                  </a:moveTo>
                  <a:lnTo>
                    <a:pt x="350333" y="2667"/>
                  </a:lnTo>
                  <a:lnTo>
                    <a:pt x="305650" y="10473"/>
                  </a:lnTo>
                  <a:lnTo>
                    <a:pt x="262832" y="23118"/>
                  </a:lnTo>
                  <a:lnTo>
                    <a:pt x="222176" y="40306"/>
                  </a:lnTo>
                  <a:lnTo>
                    <a:pt x="183980" y="61738"/>
                  </a:lnTo>
                  <a:lnTo>
                    <a:pt x="148541" y="87118"/>
                  </a:lnTo>
                  <a:lnTo>
                    <a:pt x="116157" y="116147"/>
                  </a:lnTo>
                  <a:lnTo>
                    <a:pt x="87125" y="148529"/>
                  </a:lnTo>
                  <a:lnTo>
                    <a:pt x="61743" y="183964"/>
                  </a:lnTo>
                  <a:lnTo>
                    <a:pt x="40309" y="222157"/>
                  </a:lnTo>
                  <a:lnTo>
                    <a:pt x="23120" y="262809"/>
                  </a:lnTo>
                  <a:lnTo>
                    <a:pt x="10474" y="305622"/>
                  </a:lnTo>
                  <a:lnTo>
                    <a:pt x="2668" y="350300"/>
                  </a:lnTo>
                  <a:lnTo>
                    <a:pt x="0" y="396544"/>
                  </a:lnTo>
                  <a:lnTo>
                    <a:pt x="2668" y="442796"/>
                  </a:lnTo>
                  <a:lnTo>
                    <a:pt x="10474" y="487480"/>
                  </a:lnTo>
                  <a:lnTo>
                    <a:pt x="23120" y="530299"/>
                  </a:lnTo>
                  <a:lnTo>
                    <a:pt x="40309" y="570956"/>
                  </a:lnTo>
                  <a:lnTo>
                    <a:pt x="61743" y="609152"/>
                  </a:lnTo>
                  <a:lnTo>
                    <a:pt x="87125" y="644591"/>
                  </a:lnTo>
                  <a:lnTo>
                    <a:pt x="116157" y="676975"/>
                  </a:lnTo>
                  <a:lnTo>
                    <a:pt x="148541" y="706006"/>
                  </a:lnTo>
                  <a:lnTo>
                    <a:pt x="183980" y="731387"/>
                  </a:lnTo>
                  <a:lnTo>
                    <a:pt x="222176" y="752820"/>
                  </a:lnTo>
                  <a:lnTo>
                    <a:pt x="262832" y="770008"/>
                  </a:lnTo>
                  <a:lnTo>
                    <a:pt x="305650" y="782654"/>
                  </a:lnTo>
                  <a:lnTo>
                    <a:pt x="350333" y="790459"/>
                  </a:lnTo>
                  <a:lnTo>
                    <a:pt x="396582" y="793127"/>
                  </a:lnTo>
                  <a:lnTo>
                    <a:pt x="442832" y="790459"/>
                  </a:lnTo>
                  <a:lnTo>
                    <a:pt x="487514" y="782654"/>
                  </a:lnTo>
                  <a:lnTo>
                    <a:pt x="530331" y="770008"/>
                  </a:lnTo>
                  <a:lnTo>
                    <a:pt x="570986" y="752820"/>
                  </a:lnTo>
                  <a:lnTo>
                    <a:pt x="609181" y="731387"/>
                  </a:lnTo>
                  <a:lnTo>
                    <a:pt x="644619" y="706006"/>
                  </a:lnTo>
                  <a:lnTo>
                    <a:pt x="677002" y="676975"/>
                  </a:lnTo>
                  <a:lnTo>
                    <a:pt x="706032" y="644591"/>
                  </a:lnTo>
                  <a:lnTo>
                    <a:pt x="731413" y="609152"/>
                  </a:lnTo>
                  <a:lnTo>
                    <a:pt x="752846" y="570956"/>
                  </a:lnTo>
                  <a:lnTo>
                    <a:pt x="770034" y="530299"/>
                  </a:lnTo>
                  <a:lnTo>
                    <a:pt x="782679" y="487480"/>
                  </a:lnTo>
                  <a:lnTo>
                    <a:pt x="790485" y="442796"/>
                  </a:lnTo>
                  <a:lnTo>
                    <a:pt x="793153" y="396544"/>
                  </a:lnTo>
                  <a:lnTo>
                    <a:pt x="790485" y="350300"/>
                  </a:lnTo>
                  <a:lnTo>
                    <a:pt x="782679" y="305622"/>
                  </a:lnTo>
                  <a:lnTo>
                    <a:pt x="770034" y="262809"/>
                  </a:lnTo>
                  <a:lnTo>
                    <a:pt x="752846" y="222157"/>
                  </a:lnTo>
                  <a:lnTo>
                    <a:pt x="731413" y="183964"/>
                  </a:lnTo>
                  <a:lnTo>
                    <a:pt x="706032" y="148529"/>
                  </a:lnTo>
                  <a:lnTo>
                    <a:pt x="677002" y="116147"/>
                  </a:lnTo>
                  <a:lnTo>
                    <a:pt x="644619" y="87118"/>
                  </a:lnTo>
                  <a:lnTo>
                    <a:pt x="609181" y="61738"/>
                  </a:lnTo>
                  <a:lnTo>
                    <a:pt x="570986" y="40306"/>
                  </a:lnTo>
                  <a:lnTo>
                    <a:pt x="530331" y="23118"/>
                  </a:lnTo>
                  <a:lnTo>
                    <a:pt x="487514" y="10473"/>
                  </a:lnTo>
                  <a:lnTo>
                    <a:pt x="442832" y="2667"/>
                  </a:lnTo>
                  <a:lnTo>
                    <a:pt x="396582" y="0"/>
                  </a:lnTo>
                  <a:close/>
                </a:path>
              </a:pathLst>
            </a:custGeom>
            <a:solidFill>
              <a:srgbClr val="DEE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79250" y="4298950"/>
              <a:ext cx="2781300" cy="2781300"/>
            </a:xfrm>
            <a:custGeom>
              <a:avLst/>
              <a:gdLst/>
              <a:ahLst/>
              <a:cxnLst/>
              <a:rect l="l" t="t" r="r" b="b"/>
              <a:pathLst>
                <a:path w="2781300" h="2781300">
                  <a:moveTo>
                    <a:pt x="1390650" y="2781300"/>
                  </a:moveTo>
                  <a:lnTo>
                    <a:pt x="1438458" y="2780493"/>
                  </a:lnTo>
                  <a:lnTo>
                    <a:pt x="1485862" y="2778091"/>
                  </a:lnTo>
                  <a:lnTo>
                    <a:pt x="1532835" y="2774120"/>
                  </a:lnTo>
                  <a:lnTo>
                    <a:pt x="1579352" y="2768604"/>
                  </a:lnTo>
                  <a:lnTo>
                    <a:pt x="1625387" y="2761571"/>
                  </a:lnTo>
                  <a:lnTo>
                    <a:pt x="1670913" y="2753046"/>
                  </a:lnTo>
                  <a:lnTo>
                    <a:pt x="1715906" y="2743055"/>
                  </a:lnTo>
                  <a:lnTo>
                    <a:pt x="1760339" y="2731624"/>
                  </a:lnTo>
                  <a:lnTo>
                    <a:pt x="1804185" y="2718778"/>
                  </a:lnTo>
                  <a:lnTo>
                    <a:pt x="1847421" y="2704544"/>
                  </a:lnTo>
                  <a:lnTo>
                    <a:pt x="1890018" y="2688948"/>
                  </a:lnTo>
                  <a:lnTo>
                    <a:pt x="1931952" y="2672015"/>
                  </a:lnTo>
                  <a:lnTo>
                    <a:pt x="1973197" y="2653771"/>
                  </a:lnTo>
                  <a:lnTo>
                    <a:pt x="2013727" y="2634243"/>
                  </a:lnTo>
                  <a:lnTo>
                    <a:pt x="2053515" y="2613455"/>
                  </a:lnTo>
                  <a:lnTo>
                    <a:pt x="2092536" y="2591435"/>
                  </a:lnTo>
                  <a:lnTo>
                    <a:pt x="2130765" y="2568207"/>
                  </a:lnTo>
                  <a:lnTo>
                    <a:pt x="2168174" y="2543798"/>
                  </a:lnTo>
                  <a:lnTo>
                    <a:pt x="2204739" y="2518233"/>
                  </a:lnTo>
                  <a:lnTo>
                    <a:pt x="2240433" y="2491539"/>
                  </a:lnTo>
                  <a:lnTo>
                    <a:pt x="2275231" y="2463742"/>
                  </a:lnTo>
                  <a:lnTo>
                    <a:pt x="2309107" y="2434867"/>
                  </a:lnTo>
                  <a:lnTo>
                    <a:pt x="2342034" y="2404940"/>
                  </a:lnTo>
                  <a:lnTo>
                    <a:pt x="2373987" y="2373987"/>
                  </a:lnTo>
                  <a:lnTo>
                    <a:pt x="2404940" y="2342034"/>
                  </a:lnTo>
                  <a:lnTo>
                    <a:pt x="2434867" y="2309107"/>
                  </a:lnTo>
                  <a:lnTo>
                    <a:pt x="2463742" y="2275231"/>
                  </a:lnTo>
                  <a:lnTo>
                    <a:pt x="2491539" y="2240433"/>
                  </a:lnTo>
                  <a:lnTo>
                    <a:pt x="2518233" y="2204739"/>
                  </a:lnTo>
                  <a:lnTo>
                    <a:pt x="2543798" y="2168174"/>
                  </a:lnTo>
                  <a:lnTo>
                    <a:pt x="2568207" y="2130765"/>
                  </a:lnTo>
                  <a:lnTo>
                    <a:pt x="2591435" y="2092536"/>
                  </a:lnTo>
                  <a:lnTo>
                    <a:pt x="2613455" y="2053515"/>
                  </a:lnTo>
                  <a:lnTo>
                    <a:pt x="2634243" y="2013727"/>
                  </a:lnTo>
                  <a:lnTo>
                    <a:pt x="2653771" y="1973197"/>
                  </a:lnTo>
                  <a:lnTo>
                    <a:pt x="2672015" y="1931952"/>
                  </a:lnTo>
                  <a:lnTo>
                    <a:pt x="2688948" y="1890018"/>
                  </a:lnTo>
                  <a:lnTo>
                    <a:pt x="2704544" y="1847421"/>
                  </a:lnTo>
                  <a:lnTo>
                    <a:pt x="2718778" y="1804185"/>
                  </a:lnTo>
                  <a:lnTo>
                    <a:pt x="2731624" y="1760339"/>
                  </a:lnTo>
                  <a:lnTo>
                    <a:pt x="2743055" y="1715906"/>
                  </a:lnTo>
                  <a:lnTo>
                    <a:pt x="2753046" y="1670913"/>
                  </a:lnTo>
                  <a:lnTo>
                    <a:pt x="2761571" y="1625387"/>
                  </a:lnTo>
                  <a:lnTo>
                    <a:pt x="2768604" y="1579352"/>
                  </a:lnTo>
                  <a:lnTo>
                    <a:pt x="2774120" y="1532835"/>
                  </a:lnTo>
                  <a:lnTo>
                    <a:pt x="2778091" y="1485862"/>
                  </a:lnTo>
                  <a:lnTo>
                    <a:pt x="2780493" y="1438458"/>
                  </a:lnTo>
                  <a:lnTo>
                    <a:pt x="2781300" y="1390650"/>
                  </a:lnTo>
                  <a:lnTo>
                    <a:pt x="2780493" y="1342841"/>
                  </a:lnTo>
                  <a:lnTo>
                    <a:pt x="2778091" y="1295437"/>
                  </a:lnTo>
                  <a:lnTo>
                    <a:pt x="2774120" y="1248464"/>
                  </a:lnTo>
                  <a:lnTo>
                    <a:pt x="2768604" y="1201947"/>
                  </a:lnTo>
                  <a:lnTo>
                    <a:pt x="2761571" y="1155912"/>
                  </a:lnTo>
                  <a:lnTo>
                    <a:pt x="2753046" y="1110386"/>
                  </a:lnTo>
                  <a:lnTo>
                    <a:pt x="2743055" y="1065393"/>
                  </a:lnTo>
                  <a:lnTo>
                    <a:pt x="2731624" y="1020960"/>
                  </a:lnTo>
                  <a:lnTo>
                    <a:pt x="2718778" y="977114"/>
                  </a:lnTo>
                  <a:lnTo>
                    <a:pt x="2704544" y="933878"/>
                  </a:lnTo>
                  <a:lnTo>
                    <a:pt x="2688948" y="891281"/>
                  </a:lnTo>
                  <a:lnTo>
                    <a:pt x="2672015" y="849347"/>
                  </a:lnTo>
                  <a:lnTo>
                    <a:pt x="2653771" y="808102"/>
                  </a:lnTo>
                  <a:lnTo>
                    <a:pt x="2634243" y="767572"/>
                  </a:lnTo>
                  <a:lnTo>
                    <a:pt x="2613455" y="727784"/>
                  </a:lnTo>
                  <a:lnTo>
                    <a:pt x="2591435" y="688763"/>
                  </a:lnTo>
                  <a:lnTo>
                    <a:pt x="2568207" y="650534"/>
                  </a:lnTo>
                  <a:lnTo>
                    <a:pt x="2543798" y="613125"/>
                  </a:lnTo>
                  <a:lnTo>
                    <a:pt x="2518233" y="576560"/>
                  </a:lnTo>
                  <a:lnTo>
                    <a:pt x="2491539" y="540866"/>
                  </a:lnTo>
                  <a:lnTo>
                    <a:pt x="2463742" y="506068"/>
                  </a:lnTo>
                  <a:lnTo>
                    <a:pt x="2434867" y="472192"/>
                  </a:lnTo>
                  <a:lnTo>
                    <a:pt x="2404940" y="439265"/>
                  </a:lnTo>
                  <a:lnTo>
                    <a:pt x="2373987" y="407312"/>
                  </a:lnTo>
                  <a:lnTo>
                    <a:pt x="2342034" y="376359"/>
                  </a:lnTo>
                  <a:lnTo>
                    <a:pt x="2309107" y="346432"/>
                  </a:lnTo>
                  <a:lnTo>
                    <a:pt x="2275231" y="317557"/>
                  </a:lnTo>
                  <a:lnTo>
                    <a:pt x="2240433" y="289760"/>
                  </a:lnTo>
                  <a:lnTo>
                    <a:pt x="2204739" y="263066"/>
                  </a:lnTo>
                  <a:lnTo>
                    <a:pt x="2168174" y="237501"/>
                  </a:lnTo>
                  <a:lnTo>
                    <a:pt x="2130765" y="213092"/>
                  </a:lnTo>
                  <a:lnTo>
                    <a:pt x="2092536" y="189865"/>
                  </a:lnTo>
                  <a:lnTo>
                    <a:pt x="2053515" y="167844"/>
                  </a:lnTo>
                  <a:lnTo>
                    <a:pt x="2013727" y="147056"/>
                  </a:lnTo>
                  <a:lnTo>
                    <a:pt x="1973197" y="127528"/>
                  </a:lnTo>
                  <a:lnTo>
                    <a:pt x="1931952" y="109284"/>
                  </a:lnTo>
                  <a:lnTo>
                    <a:pt x="1890018" y="92351"/>
                  </a:lnTo>
                  <a:lnTo>
                    <a:pt x="1847421" y="76755"/>
                  </a:lnTo>
                  <a:lnTo>
                    <a:pt x="1804185" y="62521"/>
                  </a:lnTo>
                  <a:lnTo>
                    <a:pt x="1760339" y="49675"/>
                  </a:lnTo>
                  <a:lnTo>
                    <a:pt x="1715906" y="38244"/>
                  </a:lnTo>
                  <a:lnTo>
                    <a:pt x="1670913" y="28253"/>
                  </a:lnTo>
                  <a:lnTo>
                    <a:pt x="1625387" y="19728"/>
                  </a:lnTo>
                  <a:lnTo>
                    <a:pt x="1579352" y="12695"/>
                  </a:lnTo>
                  <a:lnTo>
                    <a:pt x="1532835" y="7179"/>
                  </a:lnTo>
                  <a:lnTo>
                    <a:pt x="1485862" y="3208"/>
                  </a:lnTo>
                  <a:lnTo>
                    <a:pt x="1438458" y="806"/>
                  </a:lnTo>
                  <a:lnTo>
                    <a:pt x="1390650" y="0"/>
                  </a:lnTo>
                  <a:lnTo>
                    <a:pt x="1342841" y="806"/>
                  </a:lnTo>
                  <a:lnTo>
                    <a:pt x="1295437" y="3208"/>
                  </a:lnTo>
                  <a:lnTo>
                    <a:pt x="1248464" y="7179"/>
                  </a:lnTo>
                  <a:lnTo>
                    <a:pt x="1201947" y="12695"/>
                  </a:lnTo>
                  <a:lnTo>
                    <a:pt x="1155912" y="19728"/>
                  </a:lnTo>
                  <a:lnTo>
                    <a:pt x="1110386" y="28253"/>
                  </a:lnTo>
                  <a:lnTo>
                    <a:pt x="1065393" y="38244"/>
                  </a:lnTo>
                  <a:lnTo>
                    <a:pt x="1020960" y="49675"/>
                  </a:lnTo>
                  <a:lnTo>
                    <a:pt x="977114" y="62521"/>
                  </a:lnTo>
                  <a:lnTo>
                    <a:pt x="933878" y="76755"/>
                  </a:lnTo>
                  <a:lnTo>
                    <a:pt x="891281" y="92351"/>
                  </a:lnTo>
                  <a:lnTo>
                    <a:pt x="849347" y="109284"/>
                  </a:lnTo>
                  <a:lnTo>
                    <a:pt x="808102" y="127528"/>
                  </a:lnTo>
                  <a:lnTo>
                    <a:pt x="767572" y="147056"/>
                  </a:lnTo>
                  <a:lnTo>
                    <a:pt x="727784" y="167844"/>
                  </a:lnTo>
                  <a:lnTo>
                    <a:pt x="688763" y="189864"/>
                  </a:lnTo>
                  <a:lnTo>
                    <a:pt x="650534" y="213092"/>
                  </a:lnTo>
                  <a:lnTo>
                    <a:pt x="613125" y="237501"/>
                  </a:lnTo>
                  <a:lnTo>
                    <a:pt x="576560" y="263066"/>
                  </a:lnTo>
                  <a:lnTo>
                    <a:pt x="540866" y="289760"/>
                  </a:lnTo>
                  <a:lnTo>
                    <a:pt x="506068" y="317557"/>
                  </a:lnTo>
                  <a:lnTo>
                    <a:pt x="472192" y="346432"/>
                  </a:lnTo>
                  <a:lnTo>
                    <a:pt x="439265" y="376359"/>
                  </a:lnTo>
                  <a:lnTo>
                    <a:pt x="407312" y="407312"/>
                  </a:lnTo>
                  <a:lnTo>
                    <a:pt x="376359" y="439265"/>
                  </a:lnTo>
                  <a:lnTo>
                    <a:pt x="346432" y="472192"/>
                  </a:lnTo>
                  <a:lnTo>
                    <a:pt x="317557" y="506068"/>
                  </a:lnTo>
                  <a:lnTo>
                    <a:pt x="289760" y="540866"/>
                  </a:lnTo>
                  <a:lnTo>
                    <a:pt x="263066" y="576560"/>
                  </a:lnTo>
                  <a:lnTo>
                    <a:pt x="237501" y="613125"/>
                  </a:lnTo>
                  <a:lnTo>
                    <a:pt x="213092" y="650534"/>
                  </a:lnTo>
                  <a:lnTo>
                    <a:pt x="189865" y="688763"/>
                  </a:lnTo>
                  <a:lnTo>
                    <a:pt x="167844" y="727784"/>
                  </a:lnTo>
                  <a:lnTo>
                    <a:pt x="147056" y="767572"/>
                  </a:lnTo>
                  <a:lnTo>
                    <a:pt x="127528" y="808102"/>
                  </a:lnTo>
                  <a:lnTo>
                    <a:pt x="109284" y="849347"/>
                  </a:lnTo>
                  <a:lnTo>
                    <a:pt x="92351" y="891281"/>
                  </a:lnTo>
                  <a:lnTo>
                    <a:pt x="76755" y="933878"/>
                  </a:lnTo>
                  <a:lnTo>
                    <a:pt x="62521" y="977114"/>
                  </a:lnTo>
                  <a:lnTo>
                    <a:pt x="49675" y="1020960"/>
                  </a:lnTo>
                  <a:lnTo>
                    <a:pt x="38244" y="1065393"/>
                  </a:lnTo>
                  <a:lnTo>
                    <a:pt x="28253" y="1110386"/>
                  </a:lnTo>
                  <a:lnTo>
                    <a:pt x="19728" y="1155912"/>
                  </a:lnTo>
                  <a:lnTo>
                    <a:pt x="12695" y="1201947"/>
                  </a:lnTo>
                  <a:lnTo>
                    <a:pt x="7179" y="1248464"/>
                  </a:lnTo>
                  <a:lnTo>
                    <a:pt x="3208" y="1295437"/>
                  </a:lnTo>
                  <a:lnTo>
                    <a:pt x="806" y="1342841"/>
                  </a:lnTo>
                  <a:lnTo>
                    <a:pt x="0" y="1390650"/>
                  </a:lnTo>
                  <a:lnTo>
                    <a:pt x="806" y="1438458"/>
                  </a:lnTo>
                  <a:lnTo>
                    <a:pt x="3208" y="1485862"/>
                  </a:lnTo>
                  <a:lnTo>
                    <a:pt x="7179" y="1532835"/>
                  </a:lnTo>
                  <a:lnTo>
                    <a:pt x="12695" y="1579352"/>
                  </a:lnTo>
                  <a:lnTo>
                    <a:pt x="19728" y="1625387"/>
                  </a:lnTo>
                  <a:lnTo>
                    <a:pt x="28253" y="1670913"/>
                  </a:lnTo>
                  <a:lnTo>
                    <a:pt x="38244" y="1715906"/>
                  </a:lnTo>
                  <a:lnTo>
                    <a:pt x="49675" y="1760339"/>
                  </a:lnTo>
                  <a:lnTo>
                    <a:pt x="62521" y="1804185"/>
                  </a:lnTo>
                  <a:lnTo>
                    <a:pt x="76755" y="1847421"/>
                  </a:lnTo>
                  <a:lnTo>
                    <a:pt x="92351" y="1890018"/>
                  </a:lnTo>
                  <a:lnTo>
                    <a:pt x="109284" y="1931952"/>
                  </a:lnTo>
                  <a:lnTo>
                    <a:pt x="127528" y="1973197"/>
                  </a:lnTo>
                  <a:lnTo>
                    <a:pt x="147056" y="2013727"/>
                  </a:lnTo>
                  <a:lnTo>
                    <a:pt x="167844" y="2053515"/>
                  </a:lnTo>
                  <a:lnTo>
                    <a:pt x="189864" y="2092536"/>
                  </a:lnTo>
                  <a:lnTo>
                    <a:pt x="213092" y="2130765"/>
                  </a:lnTo>
                  <a:lnTo>
                    <a:pt x="237501" y="2168174"/>
                  </a:lnTo>
                  <a:lnTo>
                    <a:pt x="263066" y="2204739"/>
                  </a:lnTo>
                  <a:lnTo>
                    <a:pt x="289760" y="2240433"/>
                  </a:lnTo>
                  <a:lnTo>
                    <a:pt x="317557" y="2275231"/>
                  </a:lnTo>
                  <a:lnTo>
                    <a:pt x="346432" y="2309107"/>
                  </a:lnTo>
                  <a:lnTo>
                    <a:pt x="376359" y="2342034"/>
                  </a:lnTo>
                  <a:lnTo>
                    <a:pt x="407312" y="2373987"/>
                  </a:lnTo>
                  <a:lnTo>
                    <a:pt x="439265" y="2404940"/>
                  </a:lnTo>
                  <a:lnTo>
                    <a:pt x="472192" y="2434867"/>
                  </a:lnTo>
                  <a:lnTo>
                    <a:pt x="506068" y="2463742"/>
                  </a:lnTo>
                  <a:lnTo>
                    <a:pt x="540866" y="2491539"/>
                  </a:lnTo>
                  <a:lnTo>
                    <a:pt x="576560" y="2518233"/>
                  </a:lnTo>
                  <a:lnTo>
                    <a:pt x="613125" y="2543798"/>
                  </a:lnTo>
                  <a:lnTo>
                    <a:pt x="650534" y="2568207"/>
                  </a:lnTo>
                  <a:lnTo>
                    <a:pt x="688763" y="2591435"/>
                  </a:lnTo>
                  <a:lnTo>
                    <a:pt x="727784" y="2613455"/>
                  </a:lnTo>
                  <a:lnTo>
                    <a:pt x="767572" y="2634243"/>
                  </a:lnTo>
                  <a:lnTo>
                    <a:pt x="808102" y="2653771"/>
                  </a:lnTo>
                  <a:lnTo>
                    <a:pt x="849347" y="2672015"/>
                  </a:lnTo>
                  <a:lnTo>
                    <a:pt x="891281" y="2688948"/>
                  </a:lnTo>
                  <a:lnTo>
                    <a:pt x="933878" y="2704544"/>
                  </a:lnTo>
                  <a:lnTo>
                    <a:pt x="977114" y="2718778"/>
                  </a:lnTo>
                  <a:lnTo>
                    <a:pt x="1020960" y="2731624"/>
                  </a:lnTo>
                  <a:lnTo>
                    <a:pt x="1065393" y="2743055"/>
                  </a:lnTo>
                  <a:lnTo>
                    <a:pt x="1110386" y="2753046"/>
                  </a:lnTo>
                  <a:lnTo>
                    <a:pt x="1155912" y="2761571"/>
                  </a:lnTo>
                  <a:lnTo>
                    <a:pt x="1201947" y="2768604"/>
                  </a:lnTo>
                  <a:lnTo>
                    <a:pt x="1248464" y="2774120"/>
                  </a:lnTo>
                  <a:lnTo>
                    <a:pt x="1295437" y="2778091"/>
                  </a:lnTo>
                  <a:lnTo>
                    <a:pt x="1342841" y="2780493"/>
                  </a:lnTo>
                  <a:lnTo>
                    <a:pt x="1390650" y="2781300"/>
                  </a:lnTo>
                  <a:close/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550650" y="4762499"/>
              <a:ext cx="3282950" cy="1873250"/>
            </a:xfrm>
            <a:custGeom>
              <a:avLst/>
              <a:gdLst/>
              <a:ahLst/>
              <a:cxnLst/>
              <a:rect l="l" t="t" r="r" b="b"/>
              <a:pathLst>
                <a:path w="3282950" h="1873250">
                  <a:moveTo>
                    <a:pt x="1009650" y="1371600"/>
                  </a:moveTo>
                  <a:lnTo>
                    <a:pt x="0" y="1371600"/>
                  </a:lnTo>
                  <a:lnTo>
                    <a:pt x="0" y="1873250"/>
                  </a:lnTo>
                  <a:lnTo>
                    <a:pt x="1009650" y="1873250"/>
                  </a:lnTo>
                  <a:lnTo>
                    <a:pt x="1009650" y="1371600"/>
                  </a:lnTo>
                  <a:close/>
                </a:path>
                <a:path w="3282950" h="1873250">
                  <a:moveTo>
                    <a:pt x="1009650" y="0"/>
                  </a:moveTo>
                  <a:lnTo>
                    <a:pt x="0" y="0"/>
                  </a:lnTo>
                  <a:lnTo>
                    <a:pt x="0" y="501650"/>
                  </a:lnTo>
                  <a:lnTo>
                    <a:pt x="1009650" y="501650"/>
                  </a:lnTo>
                  <a:lnTo>
                    <a:pt x="1009650" y="0"/>
                  </a:lnTo>
                  <a:close/>
                </a:path>
                <a:path w="3282950" h="1873250">
                  <a:moveTo>
                    <a:pt x="3282950" y="1371600"/>
                  </a:moveTo>
                  <a:lnTo>
                    <a:pt x="2273300" y="1371600"/>
                  </a:lnTo>
                  <a:lnTo>
                    <a:pt x="2273300" y="1873250"/>
                  </a:lnTo>
                  <a:lnTo>
                    <a:pt x="3282950" y="1873250"/>
                  </a:lnTo>
                  <a:lnTo>
                    <a:pt x="3282950" y="1371600"/>
                  </a:lnTo>
                  <a:close/>
                </a:path>
                <a:path w="3282950" h="1873250">
                  <a:moveTo>
                    <a:pt x="3282950" y="0"/>
                  </a:moveTo>
                  <a:lnTo>
                    <a:pt x="2273300" y="0"/>
                  </a:lnTo>
                  <a:lnTo>
                    <a:pt x="2273300" y="501650"/>
                  </a:lnTo>
                  <a:lnTo>
                    <a:pt x="3282950" y="501650"/>
                  </a:lnTo>
                  <a:lnTo>
                    <a:pt x="3282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Readiness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pc="70" dirty="0">
                <a:solidFill>
                  <a:srgbClr val="000048"/>
                </a:solidFill>
              </a:rPr>
              <a:t>Identify</a:t>
            </a:r>
            <a:r>
              <a:rPr spc="-105" dirty="0">
                <a:solidFill>
                  <a:srgbClr val="000048"/>
                </a:solidFill>
              </a:rPr>
              <a:t> </a:t>
            </a:r>
            <a:r>
              <a:rPr spc="85" dirty="0">
                <a:solidFill>
                  <a:srgbClr val="000048"/>
                </a:solidFill>
              </a:rPr>
              <a:t>opportunities</a:t>
            </a:r>
            <a:r>
              <a:rPr spc="-100" dirty="0">
                <a:solidFill>
                  <a:srgbClr val="000048"/>
                </a:solidFill>
              </a:rPr>
              <a:t> </a:t>
            </a:r>
            <a:r>
              <a:rPr spc="130" dirty="0">
                <a:solidFill>
                  <a:srgbClr val="000048"/>
                </a:solidFill>
              </a:rPr>
              <a:t>to</a:t>
            </a:r>
            <a:r>
              <a:rPr spc="-105" dirty="0">
                <a:solidFill>
                  <a:srgbClr val="000048"/>
                </a:solidFill>
              </a:rPr>
              <a:t> </a:t>
            </a:r>
            <a:r>
              <a:rPr spc="235" dirty="0">
                <a:solidFill>
                  <a:srgbClr val="000048"/>
                </a:solidFill>
              </a:rPr>
              <a:t>add</a:t>
            </a:r>
            <a:r>
              <a:rPr spc="-100" dirty="0">
                <a:solidFill>
                  <a:srgbClr val="000048"/>
                </a:solidFill>
              </a:rPr>
              <a:t> </a:t>
            </a:r>
            <a:r>
              <a:rPr spc="-60" dirty="0">
                <a:solidFill>
                  <a:srgbClr val="000048"/>
                </a:solidFill>
              </a:rPr>
              <a:t>AI</a:t>
            </a:r>
            <a:r>
              <a:rPr spc="-105" dirty="0">
                <a:solidFill>
                  <a:srgbClr val="000048"/>
                </a:solidFill>
              </a:rPr>
              <a:t> </a:t>
            </a:r>
            <a:r>
              <a:rPr spc="130" dirty="0">
                <a:solidFill>
                  <a:srgbClr val="000048"/>
                </a:solidFill>
              </a:rPr>
              <a:t>to</a:t>
            </a:r>
            <a:r>
              <a:rPr spc="-100" dirty="0">
                <a:solidFill>
                  <a:srgbClr val="000048"/>
                </a:solidFill>
              </a:rPr>
              <a:t> </a:t>
            </a:r>
            <a:r>
              <a:rPr spc="85" dirty="0">
                <a:solidFill>
                  <a:srgbClr val="000048"/>
                </a:solidFill>
              </a:rPr>
              <a:t>development</a:t>
            </a:r>
            <a:r>
              <a:rPr spc="-105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process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9300" y="2420569"/>
            <a:ext cx="431355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covered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section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LLMOps,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implies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systemic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changes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way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software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delivered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supported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Zooming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same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goes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software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engineering</a:t>
            </a:r>
            <a:r>
              <a:rPr sz="1300" spc="1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300" y="3716108"/>
            <a:ext cx="431863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Here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just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some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ways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9300" y="4341446"/>
            <a:ext cx="4286885" cy="22072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Idea</a:t>
            </a:r>
            <a:r>
              <a:rPr sz="1500" b="1" spc="-8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Generation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ability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while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evolving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those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(and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application’s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outputs)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consumption</a:t>
            </a:r>
            <a:r>
              <a:rPr sz="1300" spc="1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real-time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unlock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compelling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use-cases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idea-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generation.</a:t>
            </a:r>
            <a:r>
              <a:rPr sz="1300" spc="3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Rather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relying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surveys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reviews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qualitative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data,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agents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deliver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concepts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frequently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real-time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analytics.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managers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then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link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ideas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goals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set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path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forward.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300" y="6716345"/>
            <a:ext cx="4472940" cy="9118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Product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Design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multi-modal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(capable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intaking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outputting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images,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text,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audio,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etc.)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mature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see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adoption,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”clickable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prototype”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become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less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1570" y="2420658"/>
            <a:ext cx="449326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4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job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designers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instead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handled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tools.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Fed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with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 principles,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reference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designs,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prototype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unbiased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prototypes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best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fitting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market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available.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job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designers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most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promising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refine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them.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61494" y="3909587"/>
            <a:ext cx="4434840" cy="17754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105" dirty="0">
                <a:solidFill>
                  <a:srgbClr val="000048"/>
                </a:solidFill>
                <a:latin typeface="Arial"/>
                <a:cs typeface="Arial"/>
              </a:rPr>
              <a:t>Risk</a:t>
            </a:r>
            <a:r>
              <a:rPr sz="1500" b="1" spc="-8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Mitigation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core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responsibility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management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manage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mitigate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risk.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predictive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analytics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capabilities,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help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potential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roadblocks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prototyping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phase.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Quality,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market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readiness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success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gauged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by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having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algorithms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analyse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historic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data,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preferences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real-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time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market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trends.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61566" y="5852746"/>
            <a:ext cx="4500245" cy="17754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b="1" spc="-85" dirty="0">
                <a:solidFill>
                  <a:srgbClr val="000048"/>
                </a:solidFill>
                <a:latin typeface="Arial"/>
                <a:cs typeface="Arial"/>
              </a:rPr>
              <a:t>Resource</a:t>
            </a: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Optimization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Sustainability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challenge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generation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business.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sustainability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efforts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optimising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resources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material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mix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minimized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waste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environmental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friendliness.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take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regulatory processes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account,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report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affect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subsequent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production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both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software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physical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goods.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12852" y="7340600"/>
            <a:ext cx="4114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GenAI-enhanced</a:t>
            </a:r>
            <a:r>
              <a:rPr sz="18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8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30000" y="4734558"/>
            <a:ext cx="87947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2F78C4"/>
                </a:solidFill>
                <a:latin typeface="Arial"/>
                <a:cs typeface="Arial"/>
              </a:rPr>
              <a:t>Idea </a:t>
            </a:r>
            <a:r>
              <a:rPr sz="1300" b="1" spc="-30" dirty="0">
                <a:solidFill>
                  <a:srgbClr val="2F78C4"/>
                </a:solidFill>
                <a:latin typeface="Arial"/>
                <a:cs typeface="Arial"/>
              </a:rPr>
              <a:t>Generation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071600" y="4759984"/>
            <a:ext cx="61912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50" dirty="0">
                <a:solidFill>
                  <a:srgbClr val="2F78C4"/>
                </a:solidFill>
                <a:latin typeface="Arial"/>
                <a:cs typeface="Arial"/>
              </a:rPr>
              <a:t>Product </a:t>
            </a:r>
            <a:r>
              <a:rPr sz="1300" b="1" spc="-10" dirty="0">
                <a:solidFill>
                  <a:srgbClr val="2F78C4"/>
                </a:solidFill>
                <a:latin typeface="Arial"/>
                <a:cs typeface="Arial"/>
              </a:rPr>
              <a:t>Design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30000" y="6131635"/>
            <a:ext cx="101028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2F78C4"/>
                </a:solidFill>
                <a:latin typeface="Arial"/>
                <a:cs typeface="Arial"/>
              </a:rPr>
              <a:t>Resource </a:t>
            </a:r>
            <a:r>
              <a:rPr sz="1300" b="1" spc="-25" dirty="0">
                <a:solidFill>
                  <a:srgbClr val="2F78C4"/>
                </a:solidFill>
                <a:latin typeface="Arial"/>
                <a:cs typeface="Arial"/>
              </a:rPr>
              <a:t>Optimization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071600" y="6146989"/>
            <a:ext cx="3308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80" dirty="0">
                <a:solidFill>
                  <a:srgbClr val="2F78C4"/>
                </a:solidFill>
                <a:latin typeface="Arial"/>
                <a:cs typeface="Arial"/>
              </a:rPr>
              <a:t>Risk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71600" y="6362940"/>
            <a:ext cx="7975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2F78C4"/>
                </a:solidFill>
                <a:latin typeface="Arial"/>
                <a:cs typeface="Arial"/>
              </a:rPr>
              <a:t>Mitigation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401822" y="4962661"/>
            <a:ext cx="1536700" cy="1366520"/>
            <a:chOff x="12401822" y="4962661"/>
            <a:chExt cx="1536700" cy="1366520"/>
          </a:xfrm>
        </p:grpSpPr>
        <p:sp>
          <p:nvSpPr>
            <p:cNvPr id="24" name="object 24"/>
            <p:cNvSpPr/>
            <p:nvPr/>
          </p:nvSpPr>
          <p:spPr>
            <a:xfrm>
              <a:off x="12779271" y="5288023"/>
              <a:ext cx="793750" cy="793750"/>
            </a:xfrm>
            <a:custGeom>
              <a:avLst/>
              <a:gdLst/>
              <a:ahLst/>
              <a:cxnLst/>
              <a:rect l="l" t="t" r="r" b="b"/>
              <a:pathLst>
                <a:path w="793750" h="793750">
                  <a:moveTo>
                    <a:pt x="793661" y="396836"/>
                  </a:moveTo>
                  <a:lnTo>
                    <a:pt x="790991" y="443115"/>
                  </a:lnTo>
                  <a:lnTo>
                    <a:pt x="783180" y="487826"/>
                  </a:lnTo>
                  <a:lnTo>
                    <a:pt x="770525" y="530672"/>
                  </a:lnTo>
                  <a:lnTo>
                    <a:pt x="753325" y="571354"/>
                  </a:lnTo>
                  <a:lnTo>
                    <a:pt x="731877" y="609575"/>
                  </a:lnTo>
                  <a:lnTo>
                    <a:pt x="706479" y="645036"/>
                  </a:lnTo>
                  <a:lnTo>
                    <a:pt x="677429" y="677441"/>
                  </a:lnTo>
                  <a:lnTo>
                    <a:pt x="645024" y="706492"/>
                  </a:lnTo>
                  <a:lnTo>
                    <a:pt x="609562" y="731890"/>
                  </a:lnTo>
                  <a:lnTo>
                    <a:pt x="571341" y="753338"/>
                  </a:lnTo>
                  <a:lnTo>
                    <a:pt x="530659" y="770538"/>
                  </a:lnTo>
                  <a:lnTo>
                    <a:pt x="487814" y="783192"/>
                  </a:lnTo>
                  <a:lnTo>
                    <a:pt x="443103" y="791003"/>
                  </a:lnTo>
                  <a:lnTo>
                    <a:pt x="396824" y="793673"/>
                  </a:lnTo>
                  <a:lnTo>
                    <a:pt x="350545" y="791003"/>
                  </a:lnTo>
                  <a:lnTo>
                    <a:pt x="305834" y="783192"/>
                  </a:lnTo>
                  <a:lnTo>
                    <a:pt x="262990" y="770538"/>
                  </a:lnTo>
                  <a:lnTo>
                    <a:pt x="222309" y="753338"/>
                  </a:lnTo>
                  <a:lnTo>
                    <a:pt x="184089" y="731890"/>
                  </a:lnTo>
                  <a:lnTo>
                    <a:pt x="148629" y="706492"/>
                  </a:lnTo>
                  <a:lnTo>
                    <a:pt x="116225" y="677441"/>
                  </a:lnTo>
                  <a:lnTo>
                    <a:pt x="87176" y="645036"/>
                  </a:lnTo>
                  <a:lnTo>
                    <a:pt x="61779" y="609575"/>
                  </a:lnTo>
                  <a:lnTo>
                    <a:pt x="40332" y="571354"/>
                  </a:lnTo>
                  <a:lnTo>
                    <a:pt x="23133" y="530672"/>
                  </a:lnTo>
                  <a:lnTo>
                    <a:pt x="10480" y="487826"/>
                  </a:lnTo>
                  <a:lnTo>
                    <a:pt x="2669" y="443115"/>
                  </a:lnTo>
                  <a:lnTo>
                    <a:pt x="0" y="396836"/>
                  </a:lnTo>
                  <a:lnTo>
                    <a:pt x="2669" y="350557"/>
                  </a:lnTo>
                  <a:lnTo>
                    <a:pt x="10480" y="305846"/>
                  </a:lnTo>
                  <a:lnTo>
                    <a:pt x="23133" y="263001"/>
                  </a:lnTo>
                  <a:lnTo>
                    <a:pt x="40332" y="222319"/>
                  </a:lnTo>
                  <a:lnTo>
                    <a:pt x="61779" y="184098"/>
                  </a:lnTo>
                  <a:lnTo>
                    <a:pt x="87176" y="148636"/>
                  </a:lnTo>
                  <a:lnTo>
                    <a:pt x="116225" y="116231"/>
                  </a:lnTo>
                  <a:lnTo>
                    <a:pt x="148629" y="87181"/>
                  </a:lnTo>
                  <a:lnTo>
                    <a:pt x="184089" y="61783"/>
                  </a:lnTo>
                  <a:lnTo>
                    <a:pt x="222309" y="40335"/>
                  </a:lnTo>
                  <a:lnTo>
                    <a:pt x="262990" y="23135"/>
                  </a:lnTo>
                  <a:lnTo>
                    <a:pt x="305834" y="10480"/>
                  </a:lnTo>
                  <a:lnTo>
                    <a:pt x="350545" y="2669"/>
                  </a:lnTo>
                  <a:lnTo>
                    <a:pt x="396824" y="0"/>
                  </a:lnTo>
                  <a:lnTo>
                    <a:pt x="443103" y="2669"/>
                  </a:lnTo>
                  <a:lnTo>
                    <a:pt x="487814" y="10480"/>
                  </a:lnTo>
                  <a:lnTo>
                    <a:pt x="530659" y="23135"/>
                  </a:lnTo>
                  <a:lnTo>
                    <a:pt x="571341" y="40335"/>
                  </a:lnTo>
                  <a:lnTo>
                    <a:pt x="609562" y="61783"/>
                  </a:lnTo>
                  <a:lnTo>
                    <a:pt x="645024" y="87181"/>
                  </a:lnTo>
                  <a:lnTo>
                    <a:pt x="677429" y="116231"/>
                  </a:lnTo>
                  <a:lnTo>
                    <a:pt x="706479" y="148636"/>
                  </a:lnTo>
                  <a:lnTo>
                    <a:pt x="731877" y="184098"/>
                  </a:lnTo>
                  <a:lnTo>
                    <a:pt x="753325" y="222319"/>
                  </a:lnTo>
                  <a:lnTo>
                    <a:pt x="770525" y="263001"/>
                  </a:lnTo>
                  <a:lnTo>
                    <a:pt x="783180" y="305846"/>
                  </a:lnTo>
                  <a:lnTo>
                    <a:pt x="790991" y="350557"/>
                  </a:lnTo>
                  <a:lnTo>
                    <a:pt x="793661" y="396836"/>
                  </a:lnTo>
                  <a:close/>
                </a:path>
              </a:pathLst>
            </a:custGeom>
            <a:ln w="12700">
              <a:solidFill>
                <a:srgbClr val="00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96355" y="5406224"/>
              <a:ext cx="882650" cy="643255"/>
            </a:xfrm>
            <a:custGeom>
              <a:avLst/>
              <a:gdLst/>
              <a:ahLst/>
              <a:cxnLst/>
              <a:rect l="l" t="t" r="r" b="b"/>
              <a:pathLst>
                <a:path w="882650" h="643254">
                  <a:moveTo>
                    <a:pt x="54330" y="293827"/>
                  </a:moveTo>
                  <a:lnTo>
                    <a:pt x="52197" y="283248"/>
                  </a:lnTo>
                  <a:lnTo>
                    <a:pt x="46367" y="274612"/>
                  </a:lnTo>
                  <a:lnTo>
                    <a:pt x="37744" y="268795"/>
                  </a:lnTo>
                  <a:lnTo>
                    <a:pt x="27165" y="266661"/>
                  </a:lnTo>
                  <a:lnTo>
                    <a:pt x="16598" y="268795"/>
                  </a:lnTo>
                  <a:lnTo>
                    <a:pt x="7962" y="274612"/>
                  </a:lnTo>
                  <a:lnTo>
                    <a:pt x="2133" y="283248"/>
                  </a:lnTo>
                  <a:lnTo>
                    <a:pt x="0" y="293827"/>
                  </a:lnTo>
                  <a:lnTo>
                    <a:pt x="2133" y="304393"/>
                  </a:lnTo>
                  <a:lnTo>
                    <a:pt x="7962" y="313029"/>
                  </a:lnTo>
                  <a:lnTo>
                    <a:pt x="16598" y="318846"/>
                  </a:lnTo>
                  <a:lnTo>
                    <a:pt x="27165" y="320992"/>
                  </a:lnTo>
                  <a:lnTo>
                    <a:pt x="37744" y="318846"/>
                  </a:lnTo>
                  <a:lnTo>
                    <a:pt x="46367" y="313029"/>
                  </a:lnTo>
                  <a:lnTo>
                    <a:pt x="52197" y="304393"/>
                  </a:lnTo>
                  <a:lnTo>
                    <a:pt x="54330" y="293827"/>
                  </a:lnTo>
                  <a:close/>
                </a:path>
                <a:path w="882650" h="643254">
                  <a:moveTo>
                    <a:pt x="223253" y="102831"/>
                  </a:moveTo>
                  <a:lnTo>
                    <a:pt x="221119" y="92265"/>
                  </a:lnTo>
                  <a:lnTo>
                    <a:pt x="215290" y="83629"/>
                  </a:lnTo>
                  <a:lnTo>
                    <a:pt x="206654" y="77800"/>
                  </a:lnTo>
                  <a:lnTo>
                    <a:pt x="196088" y="75666"/>
                  </a:lnTo>
                  <a:lnTo>
                    <a:pt x="185508" y="77800"/>
                  </a:lnTo>
                  <a:lnTo>
                    <a:pt x="176872" y="83629"/>
                  </a:lnTo>
                  <a:lnTo>
                    <a:pt x="171056" y="92265"/>
                  </a:lnTo>
                  <a:lnTo>
                    <a:pt x="168922" y="102831"/>
                  </a:lnTo>
                  <a:lnTo>
                    <a:pt x="171056" y="113411"/>
                  </a:lnTo>
                  <a:lnTo>
                    <a:pt x="176872" y="122047"/>
                  </a:lnTo>
                  <a:lnTo>
                    <a:pt x="185508" y="127863"/>
                  </a:lnTo>
                  <a:lnTo>
                    <a:pt x="196088" y="129997"/>
                  </a:lnTo>
                  <a:lnTo>
                    <a:pt x="206654" y="127863"/>
                  </a:lnTo>
                  <a:lnTo>
                    <a:pt x="215290" y="122047"/>
                  </a:lnTo>
                  <a:lnTo>
                    <a:pt x="221119" y="113411"/>
                  </a:lnTo>
                  <a:lnTo>
                    <a:pt x="223253" y="102831"/>
                  </a:lnTo>
                  <a:close/>
                </a:path>
                <a:path w="882650" h="643254">
                  <a:moveTo>
                    <a:pt x="224942" y="491604"/>
                  </a:moveTo>
                  <a:lnTo>
                    <a:pt x="222808" y="481025"/>
                  </a:lnTo>
                  <a:lnTo>
                    <a:pt x="216992" y="472389"/>
                  </a:lnTo>
                  <a:lnTo>
                    <a:pt x="208356" y="466572"/>
                  </a:lnTo>
                  <a:lnTo>
                    <a:pt x="197777" y="464439"/>
                  </a:lnTo>
                  <a:lnTo>
                    <a:pt x="187210" y="466572"/>
                  </a:lnTo>
                  <a:lnTo>
                    <a:pt x="178574" y="472389"/>
                  </a:lnTo>
                  <a:lnTo>
                    <a:pt x="172758" y="481025"/>
                  </a:lnTo>
                  <a:lnTo>
                    <a:pt x="170611" y="491604"/>
                  </a:lnTo>
                  <a:lnTo>
                    <a:pt x="172758" y="502170"/>
                  </a:lnTo>
                  <a:lnTo>
                    <a:pt x="178574" y="510806"/>
                  </a:lnTo>
                  <a:lnTo>
                    <a:pt x="187210" y="516636"/>
                  </a:lnTo>
                  <a:lnTo>
                    <a:pt x="197777" y="518769"/>
                  </a:lnTo>
                  <a:lnTo>
                    <a:pt x="208356" y="516636"/>
                  </a:lnTo>
                  <a:lnTo>
                    <a:pt x="216992" y="510806"/>
                  </a:lnTo>
                  <a:lnTo>
                    <a:pt x="222808" y="502170"/>
                  </a:lnTo>
                  <a:lnTo>
                    <a:pt x="224942" y="491604"/>
                  </a:lnTo>
                  <a:close/>
                </a:path>
                <a:path w="882650" h="643254">
                  <a:moveTo>
                    <a:pt x="388772" y="376161"/>
                  </a:moveTo>
                  <a:lnTo>
                    <a:pt x="386638" y="365582"/>
                  </a:lnTo>
                  <a:lnTo>
                    <a:pt x="380809" y="356958"/>
                  </a:lnTo>
                  <a:lnTo>
                    <a:pt x="372186" y="351129"/>
                  </a:lnTo>
                  <a:lnTo>
                    <a:pt x="361607" y="348996"/>
                  </a:lnTo>
                  <a:lnTo>
                    <a:pt x="351040" y="351129"/>
                  </a:lnTo>
                  <a:lnTo>
                    <a:pt x="342404" y="356958"/>
                  </a:lnTo>
                  <a:lnTo>
                    <a:pt x="336575" y="365582"/>
                  </a:lnTo>
                  <a:lnTo>
                    <a:pt x="334441" y="376161"/>
                  </a:lnTo>
                  <a:lnTo>
                    <a:pt x="336575" y="386727"/>
                  </a:lnTo>
                  <a:lnTo>
                    <a:pt x="342404" y="395363"/>
                  </a:lnTo>
                  <a:lnTo>
                    <a:pt x="351040" y="401193"/>
                  </a:lnTo>
                  <a:lnTo>
                    <a:pt x="361607" y="403326"/>
                  </a:lnTo>
                  <a:lnTo>
                    <a:pt x="372186" y="401193"/>
                  </a:lnTo>
                  <a:lnTo>
                    <a:pt x="380809" y="395363"/>
                  </a:lnTo>
                  <a:lnTo>
                    <a:pt x="386638" y="386727"/>
                  </a:lnTo>
                  <a:lnTo>
                    <a:pt x="388772" y="376161"/>
                  </a:lnTo>
                  <a:close/>
                </a:path>
                <a:path w="882650" h="643254">
                  <a:moveTo>
                    <a:pt x="462051" y="219849"/>
                  </a:moveTo>
                  <a:lnTo>
                    <a:pt x="459917" y="209270"/>
                  </a:lnTo>
                  <a:lnTo>
                    <a:pt x="454101" y="200647"/>
                  </a:lnTo>
                  <a:lnTo>
                    <a:pt x="445465" y="194818"/>
                  </a:lnTo>
                  <a:lnTo>
                    <a:pt x="434886" y="192684"/>
                  </a:lnTo>
                  <a:lnTo>
                    <a:pt x="424319" y="194818"/>
                  </a:lnTo>
                  <a:lnTo>
                    <a:pt x="415683" y="200647"/>
                  </a:lnTo>
                  <a:lnTo>
                    <a:pt x="409854" y="209270"/>
                  </a:lnTo>
                  <a:lnTo>
                    <a:pt x="407720" y="219849"/>
                  </a:lnTo>
                  <a:lnTo>
                    <a:pt x="409854" y="230416"/>
                  </a:lnTo>
                  <a:lnTo>
                    <a:pt x="415683" y="239052"/>
                  </a:lnTo>
                  <a:lnTo>
                    <a:pt x="424319" y="244881"/>
                  </a:lnTo>
                  <a:lnTo>
                    <a:pt x="434886" y="247015"/>
                  </a:lnTo>
                  <a:lnTo>
                    <a:pt x="445465" y="244881"/>
                  </a:lnTo>
                  <a:lnTo>
                    <a:pt x="454101" y="239052"/>
                  </a:lnTo>
                  <a:lnTo>
                    <a:pt x="459917" y="230416"/>
                  </a:lnTo>
                  <a:lnTo>
                    <a:pt x="462051" y="219849"/>
                  </a:lnTo>
                  <a:close/>
                </a:path>
                <a:path w="882650" h="643254">
                  <a:moveTo>
                    <a:pt x="477901" y="615530"/>
                  </a:moveTo>
                  <a:lnTo>
                    <a:pt x="475767" y="604964"/>
                  </a:lnTo>
                  <a:lnTo>
                    <a:pt x="469938" y="596328"/>
                  </a:lnTo>
                  <a:lnTo>
                    <a:pt x="461302" y="590499"/>
                  </a:lnTo>
                  <a:lnTo>
                    <a:pt x="450735" y="588365"/>
                  </a:lnTo>
                  <a:lnTo>
                    <a:pt x="440169" y="590499"/>
                  </a:lnTo>
                  <a:lnTo>
                    <a:pt x="431533" y="596328"/>
                  </a:lnTo>
                  <a:lnTo>
                    <a:pt x="425704" y="604964"/>
                  </a:lnTo>
                  <a:lnTo>
                    <a:pt x="423570" y="615530"/>
                  </a:lnTo>
                  <a:lnTo>
                    <a:pt x="425704" y="626110"/>
                  </a:lnTo>
                  <a:lnTo>
                    <a:pt x="431533" y="634733"/>
                  </a:lnTo>
                  <a:lnTo>
                    <a:pt x="440169" y="640562"/>
                  </a:lnTo>
                  <a:lnTo>
                    <a:pt x="450735" y="642696"/>
                  </a:lnTo>
                  <a:lnTo>
                    <a:pt x="461302" y="640562"/>
                  </a:lnTo>
                  <a:lnTo>
                    <a:pt x="469938" y="634733"/>
                  </a:lnTo>
                  <a:lnTo>
                    <a:pt x="475767" y="626110"/>
                  </a:lnTo>
                  <a:lnTo>
                    <a:pt x="477901" y="615530"/>
                  </a:lnTo>
                  <a:close/>
                </a:path>
                <a:path w="882650" h="643254">
                  <a:moveTo>
                    <a:pt x="603961" y="27165"/>
                  </a:moveTo>
                  <a:lnTo>
                    <a:pt x="601827" y="16598"/>
                  </a:lnTo>
                  <a:lnTo>
                    <a:pt x="595998" y="7962"/>
                  </a:lnTo>
                  <a:lnTo>
                    <a:pt x="587362" y="2133"/>
                  </a:lnTo>
                  <a:lnTo>
                    <a:pt x="576795" y="0"/>
                  </a:lnTo>
                  <a:lnTo>
                    <a:pt x="566216" y="2133"/>
                  </a:lnTo>
                  <a:lnTo>
                    <a:pt x="557580" y="7962"/>
                  </a:lnTo>
                  <a:lnTo>
                    <a:pt x="551764" y="16598"/>
                  </a:lnTo>
                  <a:lnTo>
                    <a:pt x="549630" y="27165"/>
                  </a:lnTo>
                  <a:lnTo>
                    <a:pt x="551764" y="37731"/>
                  </a:lnTo>
                  <a:lnTo>
                    <a:pt x="557580" y="46367"/>
                  </a:lnTo>
                  <a:lnTo>
                    <a:pt x="566216" y="52197"/>
                  </a:lnTo>
                  <a:lnTo>
                    <a:pt x="576795" y="54330"/>
                  </a:lnTo>
                  <a:lnTo>
                    <a:pt x="587362" y="52197"/>
                  </a:lnTo>
                  <a:lnTo>
                    <a:pt x="595998" y="46367"/>
                  </a:lnTo>
                  <a:lnTo>
                    <a:pt x="601827" y="37731"/>
                  </a:lnTo>
                  <a:lnTo>
                    <a:pt x="603961" y="27165"/>
                  </a:lnTo>
                  <a:close/>
                </a:path>
                <a:path w="882650" h="643254">
                  <a:moveTo>
                    <a:pt x="643420" y="446608"/>
                  </a:moveTo>
                  <a:lnTo>
                    <a:pt x="641286" y="436041"/>
                  </a:lnTo>
                  <a:lnTo>
                    <a:pt x="635469" y="427405"/>
                  </a:lnTo>
                  <a:lnTo>
                    <a:pt x="626833" y="421589"/>
                  </a:lnTo>
                  <a:lnTo>
                    <a:pt x="616254" y="419442"/>
                  </a:lnTo>
                  <a:lnTo>
                    <a:pt x="605688" y="421589"/>
                  </a:lnTo>
                  <a:lnTo>
                    <a:pt x="597052" y="427405"/>
                  </a:lnTo>
                  <a:lnTo>
                    <a:pt x="591235" y="436041"/>
                  </a:lnTo>
                  <a:lnTo>
                    <a:pt x="589089" y="446608"/>
                  </a:lnTo>
                  <a:lnTo>
                    <a:pt x="591235" y="457187"/>
                  </a:lnTo>
                  <a:lnTo>
                    <a:pt x="597052" y="465823"/>
                  </a:lnTo>
                  <a:lnTo>
                    <a:pt x="605688" y="471639"/>
                  </a:lnTo>
                  <a:lnTo>
                    <a:pt x="616254" y="473773"/>
                  </a:lnTo>
                  <a:lnTo>
                    <a:pt x="626833" y="471639"/>
                  </a:lnTo>
                  <a:lnTo>
                    <a:pt x="635469" y="465823"/>
                  </a:lnTo>
                  <a:lnTo>
                    <a:pt x="641286" y="457187"/>
                  </a:lnTo>
                  <a:lnTo>
                    <a:pt x="643420" y="446608"/>
                  </a:lnTo>
                  <a:close/>
                </a:path>
                <a:path w="882650" h="643254">
                  <a:moveTo>
                    <a:pt x="743737" y="256590"/>
                  </a:moveTo>
                  <a:lnTo>
                    <a:pt x="741603" y="246011"/>
                  </a:lnTo>
                  <a:lnTo>
                    <a:pt x="735774" y="237388"/>
                  </a:lnTo>
                  <a:lnTo>
                    <a:pt x="727138" y="231559"/>
                  </a:lnTo>
                  <a:lnTo>
                    <a:pt x="716572" y="229425"/>
                  </a:lnTo>
                  <a:lnTo>
                    <a:pt x="706005" y="231559"/>
                  </a:lnTo>
                  <a:lnTo>
                    <a:pt x="697369" y="237388"/>
                  </a:lnTo>
                  <a:lnTo>
                    <a:pt x="691540" y="246011"/>
                  </a:lnTo>
                  <a:lnTo>
                    <a:pt x="689406" y="256590"/>
                  </a:lnTo>
                  <a:lnTo>
                    <a:pt x="691540" y="267157"/>
                  </a:lnTo>
                  <a:lnTo>
                    <a:pt x="697369" y="275793"/>
                  </a:lnTo>
                  <a:lnTo>
                    <a:pt x="706005" y="281622"/>
                  </a:lnTo>
                  <a:lnTo>
                    <a:pt x="716572" y="283756"/>
                  </a:lnTo>
                  <a:lnTo>
                    <a:pt x="727138" y="281622"/>
                  </a:lnTo>
                  <a:lnTo>
                    <a:pt x="735774" y="275793"/>
                  </a:lnTo>
                  <a:lnTo>
                    <a:pt x="741603" y="267157"/>
                  </a:lnTo>
                  <a:lnTo>
                    <a:pt x="743737" y="256590"/>
                  </a:lnTo>
                  <a:close/>
                </a:path>
                <a:path w="882650" h="643254">
                  <a:moveTo>
                    <a:pt x="882446" y="486295"/>
                  </a:moveTo>
                  <a:lnTo>
                    <a:pt x="880313" y="475729"/>
                  </a:lnTo>
                  <a:lnTo>
                    <a:pt x="874483" y="467093"/>
                  </a:lnTo>
                  <a:lnTo>
                    <a:pt x="865847" y="461264"/>
                  </a:lnTo>
                  <a:lnTo>
                    <a:pt x="855281" y="459130"/>
                  </a:lnTo>
                  <a:lnTo>
                    <a:pt x="844702" y="461264"/>
                  </a:lnTo>
                  <a:lnTo>
                    <a:pt x="836079" y="467093"/>
                  </a:lnTo>
                  <a:lnTo>
                    <a:pt x="830262" y="475729"/>
                  </a:lnTo>
                  <a:lnTo>
                    <a:pt x="828128" y="486295"/>
                  </a:lnTo>
                  <a:lnTo>
                    <a:pt x="830262" y="496874"/>
                  </a:lnTo>
                  <a:lnTo>
                    <a:pt x="836079" y="505510"/>
                  </a:lnTo>
                  <a:lnTo>
                    <a:pt x="844702" y="511327"/>
                  </a:lnTo>
                  <a:lnTo>
                    <a:pt x="855281" y="513461"/>
                  </a:lnTo>
                  <a:lnTo>
                    <a:pt x="865847" y="511327"/>
                  </a:lnTo>
                  <a:lnTo>
                    <a:pt x="874483" y="505510"/>
                  </a:lnTo>
                  <a:lnTo>
                    <a:pt x="880313" y="496874"/>
                  </a:lnTo>
                  <a:lnTo>
                    <a:pt x="882446" y="486295"/>
                  </a:lnTo>
                  <a:close/>
                </a:path>
              </a:pathLst>
            </a:custGeom>
            <a:solidFill>
              <a:srgbClr val="0000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790428" y="5311273"/>
              <a:ext cx="767715" cy="764540"/>
            </a:xfrm>
            <a:custGeom>
              <a:avLst/>
              <a:gdLst/>
              <a:ahLst/>
              <a:cxnLst/>
              <a:rect l="l" t="t" r="r" b="b"/>
              <a:pathLst>
                <a:path w="767715" h="764539">
                  <a:moveTo>
                    <a:pt x="583996" y="716419"/>
                  </a:moveTo>
                  <a:lnTo>
                    <a:pt x="456666" y="710476"/>
                  </a:lnTo>
                  <a:lnTo>
                    <a:pt x="622198" y="541553"/>
                  </a:lnTo>
                  <a:lnTo>
                    <a:pt x="367538" y="471106"/>
                  </a:lnTo>
                  <a:lnTo>
                    <a:pt x="33096" y="388772"/>
                  </a:lnTo>
                  <a:lnTo>
                    <a:pt x="198628" y="213906"/>
                  </a:lnTo>
                  <a:lnTo>
                    <a:pt x="198691" y="197764"/>
                  </a:lnTo>
                  <a:lnTo>
                    <a:pt x="199478" y="21221"/>
                  </a:lnTo>
                  <a:lnTo>
                    <a:pt x="582726" y="122110"/>
                  </a:lnTo>
                  <a:lnTo>
                    <a:pt x="722503" y="351535"/>
                  </a:lnTo>
                  <a:lnTo>
                    <a:pt x="442239" y="328498"/>
                  </a:lnTo>
                  <a:lnTo>
                    <a:pt x="206260" y="192684"/>
                  </a:lnTo>
                  <a:lnTo>
                    <a:pt x="371792" y="479590"/>
                  </a:lnTo>
                  <a:lnTo>
                    <a:pt x="212204" y="579754"/>
                  </a:lnTo>
                  <a:lnTo>
                    <a:pt x="32258" y="401497"/>
                  </a:lnTo>
                  <a:lnTo>
                    <a:pt x="16967" y="518642"/>
                  </a:lnTo>
                  <a:lnTo>
                    <a:pt x="203720" y="586549"/>
                  </a:lnTo>
                  <a:lnTo>
                    <a:pt x="450723" y="713028"/>
                  </a:lnTo>
                  <a:lnTo>
                    <a:pt x="320852" y="763955"/>
                  </a:lnTo>
                  <a:lnTo>
                    <a:pt x="202869" y="596734"/>
                  </a:lnTo>
                  <a:lnTo>
                    <a:pt x="149390" y="691807"/>
                  </a:lnTo>
                  <a:lnTo>
                    <a:pt x="19519" y="388772"/>
                  </a:lnTo>
                  <a:lnTo>
                    <a:pt x="0" y="263143"/>
                  </a:lnTo>
                  <a:lnTo>
                    <a:pt x="581456" y="108648"/>
                  </a:lnTo>
                  <a:lnTo>
                    <a:pt x="767346" y="266534"/>
                  </a:lnTo>
                  <a:lnTo>
                    <a:pt x="729996" y="351421"/>
                  </a:lnTo>
                  <a:lnTo>
                    <a:pt x="634072" y="535622"/>
                  </a:lnTo>
                  <a:lnTo>
                    <a:pt x="440829" y="314794"/>
                  </a:lnTo>
                  <a:lnTo>
                    <a:pt x="572109" y="133273"/>
                  </a:lnTo>
                  <a:lnTo>
                    <a:pt x="518642" y="0"/>
                  </a:lnTo>
                  <a:lnTo>
                    <a:pt x="209664" y="13576"/>
                  </a:lnTo>
                </a:path>
              </a:pathLst>
            </a:custGeom>
            <a:ln w="3403">
              <a:solidFill>
                <a:srgbClr val="0000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170707" y="5626068"/>
              <a:ext cx="367030" cy="371475"/>
            </a:xfrm>
            <a:custGeom>
              <a:avLst/>
              <a:gdLst/>
              <a:ahLst/>
              <a:cxnLst/>
              <a:rect l="l" t="t" r="r" b="b"/>
              <a:pathLst>
                <a:path w="367030" h="371475">
                  <a:moveTo>
                    <a:pt x="348869" y="51053"/>
                  </a:moveTo>
                  <a:lnTo>
                    <a:pt x="366699" y="222516"/>
                  </a:lnTo>
                  <a:lnTo>
                    <a:pt x="241909" y="226758"/>
                  </a:lnTo>
                  <a:lnTo>
                    <a:pt x="247853" y="371068"/>
                  </a:lnTo>
                </a:path>
                <a:path w="367030" h="371475">
                  <a:moveTo>
                    <a:pt x="0" y="153758"/>
                  </a:moveTo>
                  <a:lnTo>
                    <a:pt x="60540" y="0"/>
                  </a:lnTo>
                </a:path>
              </a:pathLst>
            </a:custGeom>
            <a:ln w="3403">
              <a:solidFill>
                <a:srgbClr val="00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20407" y="5086677"/>
              <a:ext cx="1254125" cy="1129665"/>
            </a:xfrm>
            <a:custGeom>
              <a:avLst/>
              <a:gdLst/>
              <a:ahLst/>
              <a:cxnLst/>
              <a:rect l="l" t="t" r="r" b="b"/>
              <a:pathLst>
                <a:path w="1254125" h="1129664">
                  <a:moveTo>
                    <a:pt x="909180" y="901495"/>
                  </a:moveTo>
                  <a:lnTo>
                    <a:pt x="934736" y="971040"/>
                  </a:lnTo>
                  <a:lnTo>
                    <a:pt x="952020" y="1029903"/>
                  </a:lnTo>
                  <a:lnTo>
                    <a:pt x="960448" y="1076539"/>
                  </a:lnTo>
                  <a:lnTo>
                    <a:pt x="959436" y="1109406"/>
                  </a:lnTo>
                  <a:lnTo>
                    <a:pt x="948397" y="1126958"/>
                  </a:lnTo>
                  <a:lnTo>
                    <a:pt x="935506" y="1129354"/>
                  </a:lnTo>
                  <a:lnTo>
                    <a:pt x="918770" y="1124251"/>
                  </a:lnTo>
                  <a:lnTo>
                    <a:pt x="875010" y="1093079"/>
                  </a:lnTo>
                  <a:lnTo>
                    <a:pt x="819618" y="1036501"/>
                  </a:lnTo>
                  <a:lnTo>
                    <a:pt x="788342" y="999640"/>
                  </a:lnTo>
                  <a:lnTo>
                    <a:pt x="755097" y="957576"/>
                  </a:lnTo>
                  <a:lnTo>
                    <a:pt x="720194" y="910690"/>
                  </a:lnTo>
                  <a:lnTo>
                    <a:pt x="683946" y="859365"/>
                  </a:lnTo>
                  <a:lnTo>
                    <a:pt x="646666" y="803983"/>
                  </a:lnTo>
                  <a:lnTo>
                    <a:pt x="608667" y="744926"/>
                  </a:lnTo>
                  <a:lnTo>
                    <a:pt x="570261" y="682578"/>
                  </a:lnTo>
                  <a:lnTo>
                    <a:pt x="531761" y="617320"/>
                  </a:lnTo>
                  <a:lnTo>
                    <a:pt x="494496" y="551346"/>
                  </a:lnTo>
                  <a:lnTo>
                    <a:pt x="459704" y="486910"/>
                  </a:lnTo>
                  <a:lnTo>
                    <a:pt x="427559" y="424472"/>
                  </a:lnTo>
                  <a:lnTo>
                    <a:pt x="398236" y="364495"/>
                  </a:lnTo>
                  <a:lnTo>
                    <a:pt x="371911" y="307440"/>
                  </a:lnTo>
                  <a:lnTo>
                    <a:pt x="348758" y="253770"/>
                  </a:lnTo>
                  <a:lnTo>
                    <a:pt x="328952" y="203946"/>
                  </a:lnTo>
                  <a:lnTo>
                    <a:pt x="312667" y="158430"/>
                  </a:lnTo>
                  <a:lnTo>
                    <a:pt x="300080" y="117685"/>
                  </a:lnTo>
                  <a:lnTo>
                    <a:pt x="286695" y="52351"/>
                  </a:lnTo>
                  <a:lnTo>
                    <a:pt x="286247" y="28687"/>
                  </a:lnTo>
                  <a:lnTo>
                    <a:pt x="290196" y="11641"/>
                  </a:lnTo>
                  <a:lnTo>
                    <a:pt x="298716" y="1674"/>
                  </a:lnTo>
                  <a:lnTo>
                    <a:pt x="316053" y="0"/>
                  </a:lnTo>
                  <a:lnTo>
                    <a:pt x="339621" y="10584"/>
                  </a:lnTo>
                  <a:lnTo>
                    <a:pt x="402777" y="65262"/>
                  </a:lnTo>
                  <a:lnTo>
                    <a:pt x="441029" y="107722"/>
                  </a:lnTo>
                  <a:lnTo>
                    <a:pt x="482841" y="159171"/>
                  </a:lnTo>
                  <a:lnTo>
                    <a:pt x="527545" y="218794"/>
                  </a:lnTo>
                </a:path>
                <a:path w="1254125" h="1129664">
                  <a:moveTo>
                    <a:pt x="1044714" y="640218"/>
                  </a:moveTo>
                  <a:lnTo>
                    <a:pt x="1119423" y="673810"/>
                  </a:lnTo>
                  <a:lnTo>
                    <a:pt x="1179486" y="705616"/>
                  </a:lnTo>
                  <a:lnTo>
                    <a:pt x="1223114" y="734824"/>
                  </a:lnTo>
                  <a:lnTo>
                    <a:pt x="1253909" y="782191"/>
                  </a:lnTo>
                  <a:lnTo>
                    <a:pt x="1246449" y="792976"/>
                  </a:lnTo>
                  <a:lnTo>
                    <a:pt x="1230977" y="801150"/>
                  </a:lnTo>
                  <a:lnTo>
                    <a:pt x="1207983" y="806763"/>
                  </a:lnTo>
                  <a:lnTo>
                    <a:pt x="1177961" y="809868"/>
                  </a:lnTo>
                  <a:lnTo>
                    <a:pt x="1141399" y="810514"/>
                  </a:lnTo>
                  <a:lnTo>
                    <a:pt x="1098791" y="808753"/>
                  </a:lnTo>
                  <a:lnTo>
                    <a:pt x="1050626" y="804637"/>
                  </a:lnTo>
                  <a:lnTo>
                    <a:pt x="997396" y="798215"/>
                  </a:lnTo>
                  <a:lnTo>
                    <a:pt x="939593" y="789540"/>
                  </a:lnTo>
                  <a:lnTo>
                    <a:pt x="877707" y="778662"/>
                  </a:lnTo>
                  <a:lnTo>
                    <a:pt x="812229" y="765633"/>
                  </a:lnTo>
                  <a:lnTo>
                    <a:pt x="743651" y="750502"/>
                  </a:lnTo>
                  <a:lnTo>
                    <a:pt x="672465" y="733323"/>
                  </a:lnTo>
                  <a:lnTo>
                    <a:pt x="599160" y="714144"/>
                  </a:lnTo>
                  <a:lnTo>
                    <a:pt x="526232" y="693592"/>
                  </a:lnTo>
                  <a:lnTo>
                    <a:pt x="456141" y="672388"/>
                  </a:lnTo>
                  <a:lnTo>
                    <a:pt x="389337" y="650735"/>
                  </a:lnTo>
                  <a:lnTo>
                    <a:pt x="326270" y="628839"/>
                  </a:lnTo>
                  <a:lnTo>
                    <a:pt x="267389" y="606904"/>
                  </a:lnTo>
                  <a:lnTo>
                    <a:pt x="213143" y="585135"/>
                  </a:lnTo>
                  <a:lnTo>
                    <a:pt x="163982" y="563737"/>
                  </a:lnTo>
                  <a:lnTo>
                    <a:pt x="120356" y="542914"/>
                  </a:lnTo>
                  <a:lnTo>
                    <a:pt x="82714" y="522870"/>
                  </a:lnTo>
                  <a:lnTo>
                    <a:pt x="27180" y="485942"/>
                  </a:lnTo>
                  <a:lnTo>
                    <a:pt x="978" y="454588"/>
                  </a:lnTo>
                  <a:lnTo>
                    <a:pt x="0" y="441514"/>
                  </a:lnTo>
                  <a:lnTo>
                    <a:pt x="13088" y="426939"/>
                  </a:lnTo>
                  <a:lnTo>
                    <a:pt x="42021" y="417623"/>
                  </a:lnTo>
                  <a:lnTo>
                    <a:pt x="85378" y="413416"/>
                  </a:lnTo>
                  <a:lnTo>
                    <a:pt x="141738" y="414173"/>
                  </a:lnTo>
                  <a:lnTo>
                    <a:pt x="209679" y="419744"/>
                  </a:lnTo>
                  <a:lnTo>
                    <a:pt x="287781" y="429982"/>
                  </a:lnTo>
                </a:path>
              </a:pathLst>
            </a:custGeom>
            <a:ln w="12700">
              <a:solidFill>
                <a:srgbClr val="00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629332" y="6020172"/>
              <a:ext cx="278765" cy="278765"/>
            </a:xfrm>
            <a:custGeom>
              <a:avLst/>
              <a:gdLst/>
              <a:ahLst/>
              <a:cxnLst/>
              <a:rect l="l" t="t" r="r" b="b"/>
              <a:pathLst>
                <a:path w="278765" h="278764">
                  <a:moveTo>
                    <a:pt x="0" y="0"/>
                  </a:moveTo>
                  <a:lnTo>
                    <a:pt x="278396" y="278396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869828" y="6260682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65646" y="0"/>
                  </a:moveTo>
                  <a:lnTo>
                    <a:pt x="0" y="65646"/>
                  </a:lnTo>
                  <a:lnTo>
                    <a:pt x="68135" y="68122"/>
                  </a:lnTo>
                  <a:lnTo>
                    <a:pt x="65646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432057" y="6020172"/>
              <a:ext cx="278765" cy="278765"/>
            </a:xfrm>
            <a:custGeom>
              <a:avLst/>
              <a:gdLst/>
              <a:ahLst/>
              <a:cxnLst/>
              <a:rect l="l" t="t" r="r" b="b"/>
              <a:pathLst>
                <a:path w="278765" h="278764">
                  <a:moveTo>
                    <a:pt x="278396" y="0"/>
                  </a:moveTo>
                  <a:lnTo>
                    <a:pt x="0" y="278396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401822" y="6260682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79">
                  <a:moveTo>
                    <a:pt x="2489" y="0"/>
                  </a:moveTo>
                  <a:lnTo>
                    <a:pt x="0" y="68122"/>
                  </a:lnTo>
                  <a:lnTo>
                    <a:pt x="68135" y="65646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432070" y="4992897"/>
              <a:ext cx="278765" cy="278765"/>
            </a:xfrm>
            <a:custGeom>
              <a:avLst/>
              <a:gdLst/>
              <a:ahLst/>
              <a:cxnLst/>
              <a:rect l="l" t="t" r="r" b="b"/>
              <a:pathLst>
                <a:path w="278765" h="278764">
                  <a:moveTo>
                    <a:pt x="278396" y="2783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01835" y="496266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79">
                  <a:moveTo>
                    <a:pt x="0" y="0"/>
                  </a:moveTo>
                  <a:lnTo>
                    <a:pt x="2489" y="68122"/>
                  </a:lnTo>
                  <a:lnTo>
                    <a:pt x="68135" y="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629345" y="4992897"/>
              <a:ext cx="278765" cy="278765"/>
            </a:xfrm>
            <a:custGeom>
              <a:avLst/>
              <a:gdLst/>
              <a:ahLst/>
              <a:cxnLst/>
              <a:rect l="l" t="t" r="r" b="b"/>
              <a:pathLst>
                <a:path w="278765" h="278764">
                  <a:moveTo>
                    <a:pt x="0" y="278396"/>
                  </a:moveTo>
                  <a:lnTo>
                    <a:pt x="278396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869841" y="496266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68135" y="0"/>
                  </a:moveTo>
                  <a:lnTo>
                    <a:pt x="0" y="2476"/>
                  </a:lnTo>
                  <a:lnTo>
                    <a:pt x="65646" y="68122"/>
                  </a:lnTo>
                  <a:lnTo>
                    <a:pt x="68135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2474575" y="2444750"/>
            <a:ext cx="1390650" cy="33337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505"/>
              </a:spcBef>
            </a:pP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User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feedback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474575" y="3021152"/>
            <a:ext cx="1390650" cy="33337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505"/>
              </a:spcBef>
            </a:pP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Behavioral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474575" y="3584841"/>
            <a:ext cx="1390650" cy="333375"/>
          </a:xfrm>
          <a:prstGeom prst="rect">
            <a:avLst/>
          </a:prstGeom>
          <a:ln w="12700">
            <a:solidFill>
              <a:srgbClr val="2F78C4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505"/>
              </a:spcBef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Market</a:t>
            </a:r>
            <a:r>
              <a:rPr sz="1300" b="1" spc="-8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response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741400" y="1016000"/>
            <a:ext cx="279400" cy="279400"/>
            <a:chOff x="13741400" y="1016000"/>
            <a:chExt cx="279400" cy="279400"/>
          </a:xfrm>
        </p:grpSpPr>
        <p:sp>
          <p:nvSpPr>
            <p:cNvPr id="41" name="object 41"/>
            <p:cNvSpPr/>
            <p:nvPr/>
          </p:nvSpPr>
          <p:spPr>
            <a:xfrm>
              <a:off x="137477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7747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152209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8526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14109700" y="1016000"/>
            <a:ext cx="279400" cy="279400"/>
            <a:chOff x="14109700" y="1016000"/>
            <a:chExt cx="279400" cy="279400"/>
          </a:xfrm>
        </p:grpSpPr>
        <p:sp>
          <p:nvSpPr>
            <p:cNvPr id="46" name="object 46"/>
            <p:cNvSpPr/>
            <p:nvPr/>
          </p:nvSpPr>
          <p:spPr>
            <a:xfrm>
              <a:off x="141160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1430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4478000" y="1016000"/>
            <a:ext cx="279400" cy="279400"/>
            <a:chOff x="14478000" y="1016000"/>
            <a:chExt cx="279400" cy="279400"/>
          </a:xfrm>
        </p:grpSpPr>
        <p:sp>
          <p:nvSpPr>
            <p:cNvPr id="49" name="object 49"/>
            <p:cNvSpPr/>
            <p:nvPr/>
          </p:nvSpPr>
          <p:spPr>
            <a:xfrm>
              <a:off x="144843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113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4768" y="6172200"/>
            <a:ext cx="6462395" cy="1644650"/>
          </a:xfrm>
          <a:custGeom>
            <a:avLst/>
            <a:gdLst/>
            <a:ahLst/>
            <a:cxnLst/>
            <a:rect l="l" t="t" r="r" b="b"/>
            <a:pathLst>
              <a:path w="6462394" h="1644650">
                <a:moveTo>
                  <a:pt x="1740331" y="1511300"/>
                </a:moveTo>
                <a:lnTo>
                  <a:pt x="0" y="1511300"/>
                </a:lnTo>
                <a:lnTo>
                  <a:pt x="0" y="1644650"/>
                </a:lnTo>
                <a:lnTo>
                  <a:pt x="1740331" y="1644650"/>
                </a:lnTo>
                <a:lnTo>
                  <a:pt x="1740331" y="1511300"/>
                </a:lnTo>
                <a:close/>
              </a:path>
              <a:path w="6462394" h="1644650">
                <a:moveTo>
                  <a:pt x="1740331" y="1295400"/>
                </a:moveTo>
                <a:lnTo>
                  <a:pt x="70548" y="1295400"/>
                </a:lnTo>
                <a:lnTo>
                  <a:pt x="70548" y="1428750"/>
                </a:lnTo>
                <a:lnTo>
                  <a:pt x="1740331" y="1428750"/>
                </a:lnTo>
                <a:lnTo>
                  <a:pt x="1740331" y="1295400"/>
                </a:lnTo>
                <a:close/>
              </a:path>
              <a:path w="6462394" h="1644650">
                <a:moveTo>
                  <a:pt x="1740331" y="1079500"/>
                </a:moveTo>
                <a:lnTo>
                  <a:pt x="211658" y="1079500"/>
                </a:lnTo>
                <a:lnTo>
                  <a:pt x="211658" y="1212850"/>
                </a:lnTo>
                <a:lnTo>
                  <a:pt x="1740331" y="1212850"/>
                </a:lnTo>
                <a:lnTo>
                  <a:pt x="1740331" y="1079500"/>
                </a:lnTo>
                <a:close/>
              </a:path>
              <a:path w="6462394" h="1644650">
                <a:moveTo>
                  <a:pt x="1740331" y="863600"/>
                </a:moveTo>
                <a:lnTo>
                  <a:pt x="752563" y="863600"/>
                </a:lnTo>
                <a:lnTo>
                  <a:pt x="752563" y="996950"/>
                </a:lnTo>
                <a:lnTo>
                  <a:pt x="1740331" y="996950"/>
                </a:lnTo>
                <a:lnTo>
                  <a:pt x="1740331" y="863600"/>
                </a:lnTo>
                <a:close/>
              </a:path>
              <a:path w="6462394" h="1644650">
                <a:moveTo>
                  <a:pt x="1740331" y="647700"/>
                </a:moveTo>
                <a:lnTo>
                  <a:pt x="752563" y="647700"/>
                </a:lnTo>
                <a:lnTo>
                  <a:pt x="752563" y="781050"/>
                </a:lnTo>
                <a:lnTo>
                  <a:pt x="1740331" y="781050"/>
                </a:lnTo>
                <a:lnTo>
                  <a:pt x="1740331" y="647700"/>
                </a:lnTo>
                <a:close/>
              </a:path>
              <a:path w="6462394" h="1644650">
                <a:moveTo>
                  <a:pt x="1740331" y="431800"/>
                </a:moveTo>
                <a:lnTo>
                  <a:pt x="258699" y="431800"/>
                </a:lnTo>
                <a:lnTo>
                  <a:pt x="258699" y="565150"/>
                </a:lnTo>
                <a:lnTo>
                  <a:pt x="1740331" y="565150"/>
                </a:lnTo>
                <a:lnTo>
                  <a:pt x="1740331" y="431800"/>
                </a:lnTo>
                <a:close/>
              </a:path>
              <a:path w="6462394" h="1644650">
                <a:moveTo>
                  <a:pt x="1740331" y="215900"/>
                </a:moveTo>
                <a:lnTo>
                  <a:pt x="211658" y="215900"/>
                </a:lnTo>
                <a:lnTo>
                  <a:pt x="211658" y="349250"/>
                </a:lnTo>
                <a:lnTo>
                  <a:pt x="1740331" y="349250"/>
                </a:lnTo>
                <a:lnTo>
                  <a:pt x="1740331" y="215900"/>
                </a:lnTo>
                <a:close/>
              </a:path>
              <a:path w="6462394" h="1644650">
                <a:moveTo>
                  <a:pt x="1740331" y="0"/>
                </a:moveTo>
                <a:lnTo>
                  <a:pt x="870165" y="0"/>
                </a:lnTo>
                <a:lnTo>
                  <a:pt x="870165" y="133350"/>
                </a:lnTo>
                <a:lnTo>
                  <a:pt x="1740331" y="133350"/>
                </a:lnTo>
                <a:lnTo>
                  <a:pt x="1740331" y="0"/>
                </a:lnTo>
                <a:close/>
              </a:path>
              <a:path w="6462394" h="1644650">
                <a:moveTo>
                  <a:pt x="6461861" y="1511300"/>
                </a:moveTo>
                <a:lnTo>
                  <a:pt x="5215407" y="1511300"/>
                </a:lnTo>
                <a:lnTo>
                  <a:pt x="5215407" y="1644650"/>
                </a:lnTo>
                <a:lnTo>
                  <a:pt x="6461861" y="1644650"/>
                </a:lnTo>
                <a:lnTo>
                  <a:pt x="6461861" y="1511300"/>
                </a:lnTo>
                <a:close/>
              </a:path>
              <a:path w="6462394" h="1644650">
                <a:moveTo>
                  <a:pt x="6461861" y="1295400"/>
                </a:moveTo>
                <a:lnTo>
                  <a:pt x="5285956" y="1295400"/>
                </a:lnTo>
                <a:lnTo>
                  <a:pt x="5285956" y="1428750"/>
                </a:lnTo>
                <a:lnTo>
                  <a:pt x="6461861" y="1428750"/>
                </a:lnTo>
                <a:lnTo>
                  <a:pt x="6461861" y="1295400"/>
                </a:lnTo>
                <a:close/>
              </a:path>
              <a:path w="6462394" h="1644650">
                <a:moveTo>
                  <a:pt x="6461861" y="1079500"/>
                </a:moveTo>
                <a:lnTo>
                  <a:pt x="5380037" y="1079500"/>
                </a:lnTo>
                <a:lnTo>
                  <a:pt x="5380037" y="1212850"/>
                </a:lnTo>
                <a:lnTo>
                  <a:pt x="6461861" y="1212850"/>
                </a:lnTo>
                <a:lnTo>
                  <a:pt x="6461861" y="1079500"/>
                </a:lnTo>
                <a:close/>
              </a:path>
              <a:path w="6462394" h="1644650">
                <a:moveTo>
                  <a:pt x="6461861" y="863600"/>
                </a:moveTo>
                <a:lnTo>
                  <a:pt x="5380037" y="863600"/>
                </a:lnTo>
                <a:lnTo>
                  <a:pt x="5380037" y="996950"/>
                </a:lnTo>
                <a:lnTo>
                  <a:pt x="6461861" y="996950"/>
                </a:lnTo>
                <a:lnTo>
                  <a:pt x="6461861" y="863600"/>
                </a:lnTo>
                <a:close/>
              </a:path>
              <a:path w="6462394" h="1644650">
                <a:moveTo>
                  <a:pt x="6461861" y="647700"/>
                </a:moveTo>
                <a:lnTo>
                  <a:pt x="4980229" y="647700"/>
                </a:lnTo>
                <a:lnTo>
                  <a:pt x="4980229" y="781050"/>
                </a:lnTo>
                <a:lnTo>
                  <a:pt x="6461861" y="781050"/>
                </a:lnTo>
                <a:lnTo>
                  <a:pt x="6461861" y="647700"/>
                </a:lnTo>
                <a:close/>
              </a:path>
              <a:path w="6462394" h="1644650">
                <a:moveTo>
                  <a:pt x="6461861" y="431800"/>
                </a:moveTo>
                <a:lnTo>
                  <a:pt x="5003749" y="431800"/>
                </a:lnTo>
                <a:lnTo>
                  <a:pt x="5003749" y="565150"/>
                </a:lnTo>
                <a:lnTo>
                  <a:pt x="6461861" y="565150"/>
                </a:lnTo>
                <a:lnTo>
                  <a:pt x="6461861" y="431800"/>
                </a:lnTo>
                <a:close/>
              </a:path>
              <a:path w="6462394" h="1644650">
                <a:moveTo>
                  <a:pt x="6461861" y="215900"/>
                </a:moveTo>
                <a:lnTo>
                  <a:pt x="4792078" y="215900"/>
                </a:lnTo>
                <a:lnTo>
                  <a:pt x="4792078" y="349250"/>
                </a:lnTo>
                <a:lnTo>
                  <a:pt x="6461861" y="349250"/>
                </a:lnTo>
                <a:lnTo>
                  <a:pt x="6461861" y="215900"/>
                </a:lnTo>
                <a:close/>
              </a:path>
              <a:path w="6462394" h="1644650">
                <a:moveTo>
                  <a:pt x="6461861" y="0"/>
                </a:moveTo>
                <a:lnTo>
                  <a:pt x="5521147" y="0"/>
                </a:lnTo>
                <a:lnTo>
                  <a:pt x="5521147" y="133350"/>
                </a:lnTo>
                <a:lnTo>
                  <a:pt x="6461861" y="133350"/>
                </a:lnTo>
                <a:lnTo>
                  <a:pt x="6461861" y="0"/>
                </a:lnTo>
                <a:close/>
              </a:path>
            </a:pathLst>
          </a:custGeom>
          <a:solidFill>
            <a:srgbClr val="E8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Readiness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>
                <a:solidFill>
                  <a:srgbClr val="000048"/>
                </a:solidFill>
              </a:rPr>
              <a:t>Maximize</a:t>
            </a:r>
            <a:r>
              <a:rPr spc="-60" dirty="0">
                <a:solidFill>
                  <a:srgbClr val="000048"/>
                </a:solidFill>
              </a:rPr>
              <a:t> </a:t>
            </a:r>
            <a:r>
              <a:rPr spc="60" dirty="0">
                <a:solidFill>
                  <a:srgbClr val="000048"/>
                </a:solidFill>
              </a:rPr>
              <a:t>your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95" dirty="0">
                <a:solidFill>
                  <a:srgbClr val="000048"/>
                </a:solidFill>
              </a:rPr>
              <a:t>digitization</a:t>
            </a:r>
            <a:r>
              <a:rPr spc="-60" dirty="0">
                <a:solidFill>
                  <a:srgbClr val="000048"/>
                </a:solidFill>
              </a:rPr>
              <a:t> </a:t>
            </a:r>
            <a:r>
              <a:rPr spc="195" dirty="0">
                <a:solidFill>
                  <a:srgbClr val="000048"/>
                </a:solidFill>
              </a:rPr>
              <a:t>of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50" dirty="0">
                <a:solidFill>
                  <a:srgbClr val="000048"/>
                </a:solidFill>
              </a:rPr>
              <a:t>core</a:t>
            </a:r>
            <a:r>
              <a:rPr spc="-55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business</a:t>
            </a:r>
            <a:r>
              <a:rPr spc="-6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processes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300" y="2420569"/>
            <a:ext cx="4592320" cy="153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There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doubt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revolutionize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work.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long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been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popular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digital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entire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new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opportunity</a:t>
            </a:r>
            <a:r>
              <a:rPr sz="1300" spc="1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spaces</a:t>
            </a:r>
            <a:r>
              <a:rPr sz="1300" spc="1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here.</a:t>
            </a:r>
            <a:r>
              <a:rPr sz="1300" spc="1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debate</a:t>
            </a:r>
            <a:r>
              <a:rPr sz="1300" spc="1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around</a:t>
            </a:r>
            <a:r>
              <a:rPr sz="1300" spc="1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300" spc="1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regulators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impose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limitations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instead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much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potential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affords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us.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4148010"/>
            <a:ext cx="462153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media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streaming,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ride-sharing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other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economic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catalysts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regulators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tried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front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of,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resistance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bit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futile.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squeezed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as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much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juice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offer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free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market.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1570" y="2420899"/>
            <a:ext cx="4304030" cy="1753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405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opening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section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document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covering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AI,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touched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shift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war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talent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(commonly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discussed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000048"/>
                </a:solidFill>
                <a:latin typeface="Microsoft Sans Serif"/>
                <a:cs typeface="Microsoft Sans Serif"/>
              </a:rPr>
              <a:t>2010s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pandemic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era)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towards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war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innovation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all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businesses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gain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efficiency.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AI-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enabled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core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shift.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Savings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reallocated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accelerating business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value.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1570" y="4364291"/>
            <a:ext cx="421640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1.</a:t>
            </a:r>
            <a:r>
              <a:rPr sz="1300" b="1" spc="49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Target</a:t>
            </a: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core</a:t>
            </a: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functions</a:t>
            </a: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for</a:t>
            </a: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AI-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driven</a:t>
            </a:r>
            <a:r>
              <a:rPr sz="13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augmentation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Explore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areas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support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knowledge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creativity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18863" y="2421229"/>
            <a:ext cx="408940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2.</a:t>
            </a:r>
            <a:r>
              <a:rPr sz="1300" b="1" spc="41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5" dirty="0">
                <a:solidFill>
                  <a:srgbClr val="000048"/>
                </a:solidFill>
                <a:latin typeface="Arial"/>
                <a:cs typeface="Arial"/>
              </a:rPr>
              <a:t>Assess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expand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on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existing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process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automation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existing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further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streamline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efficiency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18863" y="3284867"/>
            <a:ext cx="4297680" cy="6737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3.</a:t>
            </a:r>
            <a:r>
              <a:rPr sz="1300" b="1" spc="4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ID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opportunities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pre-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process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endParaRPr sz="1300">
              <a:latin typeface="Arial"/>
              <a:cs typeface="Arial"/>
            </a:endParaRPr>
          </a:p>
          <a:p>
            <a:pPr marL="2413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Utilize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reduce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replace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processing,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gaining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speed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accuracy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18863" y="4148506"/>
            <a:ext cx="4592955" cy="889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4.</a:t>
            </a:r>
            <a:r>
              <a:rPr sz="1300" b="1" spc="38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Deploy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generative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assurance</a:t>
            </a:r>
            <a:endParaRPr sz="1300">
              <a:latin typeface="Arial"/>
              <a:cs typeface="Arial"/>
            </a:endParaRPr>
          </a:p>
          <a:p>
            <a:pPr marL="2413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continuously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completely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audit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quality,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regulatory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compliance</a:t>
            </a:r>
            <a:endParaRPr sz="13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40"/>
              </a:spcBef>
            </a:pP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3376" y="5659996"/>
            <a:ext cx="4210050" cy="153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March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2023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research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paper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OpenAI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simple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public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LLMs,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around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90" dirty="0">
                <a:solidFill>
                  <a:srgbClr val="000048"/>
                </a:solidFill>
                <a:latin typeface="Microsoft Sans Serif"/>
                <a:cs typeface="Microsoft Sans Serif"/>
              </a:rPr>
              <a:t>15%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worker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tasks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U.S.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could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completed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without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noticeably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impacting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quality.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Moreover,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same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paper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found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software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built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top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LLMs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able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up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0" dirty="0">
                <a:solidFill>
                  <a:srgbClr val="000048"/>
                </a:solidFill>
                <a:latin typeface="Microsoft Sans Serif"/>
                <a:cs typeface="Microsoft Sans Serif"/>
              </a:rPr>
              <a:t>56%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U.S.-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based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2X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3376" y="7621219"/>
            <a:ext cx="25628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opportunity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space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0" dirty="0">
                <a:solidFill>
                  <a:srgbClr val="000048"/>
                </a:solidFill>
                <a:latin typeface="Arial"/>
                <a:cs typeface="Arial"/>
              </a:rPr>
              <a:t>is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massive.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74270" y="5678157"/>
            <a:ext cx="5041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Percent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of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work,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by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industry,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exposed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2X+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acceleration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by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LLMs*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741400" y="1016000"/>
            <a:ext cx="279400" cy="279400"/>
            <a:chOff x="13741400" y="1016000"/>
            <a:chExt cx="279400" cy="279400"/>
          </a:xfrm>
        </p:grpSpPr>
        <p:sp>
          <p:nvSpPr>
            <p:cNvPr id="15" name="object 15"/>
            <p:cNvSpPr/>
            <p:nvPr/>
          </p:nvSpPr>
          <p:spPr>
            <a:xfrm>
              <a:off x="137477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7747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5220950" y="1022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4109700" y="1016000"/>
            <a:ext cx="279400" cy="279400"/>
            <a:chOff x="14109700" y="1016000"/>
            <a:chExt cx="279400" cy="279400"/>
          </a:xfrm>
        </p:grpSpPr>
        <p:sp>
          <p:nvSpPr>
            <p:cNvPr id="19" name="object 19"/>
            <p:cNvSpPr/>
            <p:nvPr/>
          </p:nvSpPr>
          <p:spPr>
            <a:xfrm>
              <a:off x="141160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430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478000" y="1016000"/>
            <a:ext cx="279400" cy="279400"/>
            <a:chOff x="14478000" y="1016000"/>
            <a:chExt cx="279400" cy="279400"/>
          </a:xfrm>
        </p:grpSpPr>
        <p:sp>
          <p:nvSpPr>
            <p:cNvPr id="22" name="object 22"/>
            <p:cNvSpPr/>
            <p:nvPr/>
          </p:nvSpPr>
          <p:spPr>
            <a:xfrm>
              <a:off x="144843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113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846300" y="1016000"/>
            <a:ext cx="279400" cy="279400"/>
            <a:chOff x="14846300" y="1016000"/>
            <a:chExt cx="279400" cy="279400"/>
          </a:xfrm>
        </p:grpSpPr>
        <p:sp>
          <p:nvSpPr>
            <p:cNvPr id="25" name="object 25"/>
            <p:cNvSpPr/>
            <p:nvPr/>
          </p:nvSpPr>
          <p:spPr>
            <a:xfrm>
              <a:off x="148526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796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78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768350" y="5473700"/>
            <a:ext cx="14640560" cy="2533650"/>
          </a:xfrm>
          <a:custGeom>
            <a:avLst/>
            <a:gdLst/>
            <a:ahLst/>
            <a:cxnLst/>
            <a:rect l="l" t="t" r="r" b="b"/>
            <a:pathLst>
              <a:path w="14640560" h="2533650">
                <a:moveTo>
                  <a:pt x="0" y="2533650"/>
                </a:moveTo>
                <a:lnTo>
                  <a:pt x="14640242" y="2533650"/>
                </a:lnTo>
                <a:lnTo>
                  <a:pt x="14640242" y="0"/>
                </a:lnTo>
                <a:lnTo>
                  <a:pt x="0" y="0"/>
                </a:lnTo>
                <a:lnTo>
                  <a:pt x="0" y="2533650"/>
                </a:lnTo>
                <a:close/>
              </a:path>
            </a:pathLst>
          </a:custGeom>
          <a:ln w="6350">
            <a:solidFill>
              <a:srgbClr val="D0D0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774266" y="6083300"/>
            <a:ext cx="2120900" cy="17526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tabLst>
                <a:tab pos="1934210" algn="l"/>
              </a:tabLst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Technology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.63</a:t>
            </a:r>
            <a:endParaRPr sz="1000">
              <a:latin typeface="Arial"/>
              <a:cs typeface="Arial"/>
            </a:endParaRPr>
          </a:p>
          <a:p>
            <a:pPr marR="6985" algn="just">
              <a:lnSpc>
                <a:spcPct val="141700"/>
              </a:lnSpc>
              <a:tabLst>
                <a:tab pos="1934210" algn="l"/>
              </a:tabLst>
            </a:pPr>
            <a:r>
              <a:rPr sz="1000" b="1" spc="-40" dirty="0">
                <a:solidFill>
                  <a:srgbClr val="000048"/>
                </a:solidFill>
                <a:latin typeface="Arial"/>
                <a:cs typeface="Arial"/>
              </a:rPr>
              <a:t>Retail</a:t>
            </a:r>
            <a:r>
              <a:rPr sz="10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0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spc="-30" dirty="0">
                <a:solidFill>
                  <a:srgbClr val="000048"/>
                </a:solidFill>
                <a:latin typeface="Arial"/>
                <a:cs typeface="Arial"/>
              </a:rPr>
              <a:t>Consumer</a:t>
            </a:r>
            <a:r>
              <a:rPr sz="10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Goods</a:t>
            </a:r>
            <a:r>
              <a:rPr sz="1000" b="1" spc="305" dirty="0">
                <a:solidFill>
                  <a:srgbClr val="000048"/>
                </a:solidFill>
                <a:latin typeface="Arial"/>
                <a:cs typeface="Arial"/>
              </a:rPr>
              <a:t>    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.35 </a:t>
            </a:r>
            <a:r>
              <a:rPr sz="1000" b="1" spc="-35" dirty="0">
                <a:solidFill>
                  <a:srgbClr val="000048"/>
                </a:solidFill>
                <a:latin typeface="Arial"/>
                <a:cs typeface="Arial"/>
              </a:rPr>
              <a:t>Travel</a:t>
            </a:r>
            <a:r>
              <a:rPr sz="10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0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Hospitality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30" dirty="0">
                <a:solidFill>
                  <a:srgbClr val="2F78C4"/>
                </a:solidFill>
                <a:latin typeface="Arial"/>
                <a:cs typeface="Arial"/>
              </a:rPr>
              <a:t>.37 </a:t>
            </a:r>
            <a:r>
              <a:rPr sz="1000" b="1" spc="-35" dirty="0">
                <a:solidFill>
                  <a:srgbClr val="000048"/>
                </a:solidFill>
                <a:latin typeface="Arial"/>
                <a:cs typeface="Arial"/>
              </a:rPr>
              <a:t>Insurance </a:t>
            </a:r>
            <a:r>
              <a:rPr sz="1000" b="1" spc="-40" dirty="0">
                <a:solidFill>
                  <a:srgbClr val="000048"/>
                </a:solidFill>
                <a:latin typeface="Arial"/>
                <a:cs typeface="Arial"/>
              </a:rPr>
              <a:t>(Life,</a:t>
            </a:r>
            <a:r>
              <a:rPr sz="10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Retirement)</a:t>
            </a:r>
            <a:r>
              <a:rPr sz="1000" b="1" spc="360" dirty="0">
                <a:solidFill>
                  <a:srgbClr val="000048"/>
                </a:solidFill>
                <a:latin typeface="Arial"/>
                <a:cs typeface="Arial"/>
              </a:rPr>
              <a:t>    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.58 </a:t>
            </a:r>
            <a:r>
              <a:rPr sz="1000" b="1" spc="-35" dirty="0">
                <a:solidFill>
                  <a:srgbClr val="000048"/>
                </a:solidFill>
                <a:latin typeface="Arial"/>
                <a:cs typeface="Arial"/>
              </a:rPr>
              <a:t>Insurance </a:t>
            </a:r>
            <a:r>
              <a:rPr sz="1000" b="1" spc="-40" dirty="0">
                <a:solidFill>
                  <a:srgbClr val="000048"/>
                </a:solidFill>
                <a:latin typeface="Arial"/>
                <a:cs typeface="Arial"/>
              </a:rPr>
              <a:t>(Property,</a:t>
            </a:r>
            <a:r>
              <a:rPr sz="10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Casualty)</a:t>
            </a:r>
            <a:r>
              <a:rPr sz="1000" b="1" spc="445" dirty="0">
                <a:solidFill>
                  <a:srgbClr val="000048"/>
                </a:solidFill>
                <a:latin typeface="Arial"/>
                <a:cs typeface="Arial"/>
              </a:rPr>
              <a:t>  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.58 </a:t>
            </a: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Utilities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30" dirty="0">
                <a:solidFill>
                  <a:srgbClr val="2F78C4"/>
                </a:solidFill>
                <a:latin typeface="Arial"/>
                <a:cs typeface="Arial"/>
              </a:rPr>
              <a:t>.35</a:t>
            </a:r>
            <a:endParaRPr sz="1000">
              <a:latin typeface="Arial"/>
              <a:cs typeface="Arial"/>
            </a:endParaRPr>
          </a:p>
          <a:p>
            <a:pPr algn="just">
              <a:lnSpc>
                <a:spcPct val="100000"/>
              </a:lnSpc>
              <a:spcBef>
                <a:spcPts val="500"/>
              </a:spcBef>
              <a:tabLst>
                <a:tab pos="1934210" algn="l"/>
              </a:tabLst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Automotive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.29</a:t>
            </a:r>
            <a:endParaRPr sz="1000">
              <a:latin typeface="Arial"/>
              <a:cs typeface="Arial"/>
            </a:endParaRPr>
          </a:p>
          <a:p>
            <a:pPr algn="just">
              <a:lnSpc>
                <a:spcPct val="100000"/>
              </a:lnSpc>
              <a:spcBef>
                <a:spcPts val="500"/>
              </a:spcBef>
              <a:tabLst>
                <a:tab pos="1934210" algn="l"/>
              </a:tabLst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Manufacturing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.26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86575" y="6083300"/>
            <a:ext cx="1825625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41700"/>
              </a:lnSpc>
              <a:spcBef>
                <a:spcPts val="100"/>
              </a:spcBef>
              <a:tabLst>
                <a:tab pos="1633855" algn="l"/>
              </a:tabLst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Health</a:t>
            </a:r>
            <a:r>
              <a:rPr sz="10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Care</a:t>
            </a:r>
            <a:r>
              <a:rPr sz="10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(Payer)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.60 </a:t>
            </a: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Health</a:t>
            </a:r>
            <a:r>
              <a:rPr sz="10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Care</a:t>
            </a:r>
            <a:r>
              <a:rPr sz="10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(Provider)</a:t>
            </a:r>
            <a:r>
              <a:rPr sz="1000" b="1" spc="330" dirty="0">
                <a:solidFill>
                  <a:srgbClr val="000048"/>
                </a:solidFill>
                <a:latin typeface="Arial"/>
                <a:cs typeface="Arial"/>
              </a:rPr>
              <a:t>    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.29 </a:t>
            </a:r>
            <a:r>
              <a:rPr sz="1000" b="1" spc="-40" dirty="0">
                <a:solidFill>
                  <a:srgbClr val="000048"/>
                </a:solidFill>
                <a:latin typeface="Arial"/>
                <a:cs typeface="Arial"/>
              </a:rPr>
              <a:t>Life</a:t>
            </a:r>
            <a:r>
              <a:rPr sz="10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000048"/>
                </a:solidFill>
                <a:latin typeface="Arial"/>
                <a:cs typeface="Arial"/>
              </a:rPr>
              <a:t>Science</a:t>
            </a:r>
            <a:r>
              <a:rPr sz="10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(BioPharma)</a:t>
            </a:r>
            <a:r>
              <a:rPr sz="1000" b="1" spc="305" dirty="0">
                <a:solidFill>
                  <a:srgbClr val="000048"/>
                </a:solidFill>
                <a:latin typeface="Arial"/>
                <a:cs typeface="Arial"/>
              </a:rPr>
              <a:t>  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.38 </a:t>
            </a:r>
            <a:r>
              <a:rPr sz="1000" b="1" spc="-40" dirty="0">
                <a:solidFill>
                  <a:srgbClr val="000048"/>
                </a:solidFill>
                <a:latin typeface="Arial"/>
                <a:cs typeface="Arial"/>
              </a:rPr>
              <a:t>Life</a:t>
            </a:r>
            <a:r>
              <a:rPr sz="10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000048"/>
                </a:solidFill>
                <a:latin typeface="Arial"/>
                <a:cs typeface="Arial"/>
              </a:rPr>
              <a:t>Science</a:t>
            </a:r>
            <a:r>
              <a:rPr sz="10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(Med</a:t>
            </a:r>
            <a:r>
              <a:rPr sz="10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Tech)</a:t>
            </a:r>
            <a:r>
              <a:rPr sz="1000" b="1" spc="360" dirty="0">
                <a:solidFill>
                  <a:srgbClr val="000048"/>
                </a:solidFill>
                <a:latin typeface="Arial"/>
                <a:cs typeface="Arial"/>
              </a:rPr>
              <a:t>   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.37 </a:t>
            </a: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Banking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.54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1633855" algn="l"/>
              </a:tabLst>
            </a:pP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Capital</a:t>
            </a:r>
            <a:r>
              <a:rPr sz="1000" b="1" spc="-2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Markets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.54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1633855" algn="l"/>
              </a:tabLst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Communications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.50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1633855" algn="l"/>
              </a:tabLst>
            </a:pPr>
            <a:r>
              <a:rPr sz="1000" b="1" spc="-10" dirty="0">
                <a:solidFill>
                  <a:srgbClr val="000048"/>
                </a:solidFill>
                <a:latin typeface="Arial"/>
                <a:cs typeface="Arial"/>
              </a:rPr>
              <a:t>Media</a:t>
            </a:r>
            <a:r>
              <a:rPr sz="1000" b="1" dirty="0">
                <a:solidFill>
                  <a:srgbClr val="000048"/>
                </a:solidFill>
                <a:latin typeface="Arial"/>
                <a:cs typeface="Arial"/>
              </a:rPr>
              <a:t>	</a:t>
            </a:r>
            <a:r>
              <a:rPr sz="1000" b="1" spc="-25" dirty="0">
                <a:solidFill>
                  <a:srgbClr val="2F78C4"/>
                </a:solidFill>
                <a:latin typeface="Arial"/>
                <a:cs typeface="Arial"/>
              </a:rPr>
              <a:t>.47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43794" y="8115300"/>
            <a:ext cx="53124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53565A"/>
                </a:solidFill>
                <a:latin typeface="Microsoft Sans Serif"/>
                <a:cs typeface="Microsoft Sans Serif"/>
              </a:rPr>
              <a:t>Source:</a:t>
            </a:r>
            <a:r>
              <a:rPr sz="800" spc="55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Cognizant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analysis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of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market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data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in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comparison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with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53565A"/>
                </a:solidFill>
                <a:latin typeface="Microsoft Sans Serif"/>
                <a:cs typeface="Microsoft Sans Serif"/>
              </a:rPr>
              <a:t>OpenAI’s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March,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spc="-20" dirty="0">
                <a:solidFill>
                  <a:srgbClr val="53565A"/>
                </a:solidFill>
                <a:latin typeface="Microsoft Sans Serif"/>
                <a:cs typeface="Microsoft Sans Serif"/>
              </a:rPr>
              <a:t>2023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Labor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Market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53565A"/>
                </a:solidFill>
                <a:latin typeface="Microsoft Sans Serif"/>
                <a:cs typeface="Microsoft Sans Serif"/>
              </a:rPr>
              <a:t>impact</a:t>
            </a:r>
            <a:r>
              <a:rPr sz="800" spc="60" dirty="0">
                <a:solidFill>
                  <a:srgbClr val="53565A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53565A"/>
                </a:solidFill>
                <a:latin typeface="Microsoft Sans Serif"/>
                <a:cs typeface="Microsoft Sans Serif"/>
                <a:hlinkClick r:id="rId2"/>
              </a:rPr>
              <a:t>study</a:t>
            </a:r>
            <a:r>
              <a:rPr sz="800" spc="-10" dirty="0">
                <a:solidFill>
                  <a:srgbClr val="53565A"/>
                </a:solidFill>
                <a:latin typeface="Microsoft Sans Serif"/>
                <a:cs typeface="Microsoft Sans Serif"/>
              </a:rPr>
              <a:t>.</a:t>
            </a:r>
            <a:r>
              <a:rPr sz="675" spc="-15" baseline="30864" dirty="0">
                <a:solidFill>
                  <a:srgbClr val="53565A"/>
                </a:solidFill>
                <a:latin typeface="Microsoft Sans Serif"/>
                <a:cs typeface="Microsoft Sans Serif"/>
              </a:rPr>
              <a:t>11</a:t>
            </a:r>
            <a:endParaRPr sz="675" baseline="30864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73301" y="6172200"/>
            <a:ext cx="6132830" cy="1644650"/>
          </a:xfrm>
          <a:custGeom>
            <a:avLst/>
            <a:gdLst/>
            <a:ahLst/>
            <a:cxnLst/>
            <a:rect l="l" t="t" r="r" b="b"/>
            <a:pathLst>
              <a:path w="6132830" h="1644650">
                <a:moveTo>
                  <a:pt x="611466" y="1511300"/>
                </a:moveTo>
                <a:lnTo>
                  <a:pt x="0" y="1511300"/>
                </a:lnTo>
                <a:lnTo>
                  <a:pt x="0" y="1644650"/>
                </a:lnTo>
                <a:lnTo>
                  <a:pt x="611466" y="1644650"/>
                </a:lnTo>
                <a:lnTo>
                  <a:pt x="611466" y="1511300"/>
                </a:lnTo>
                <a:close/>
              </a:path>
              <a:path w="6132830" h="1644650">
                <a:moveTo>
                  <a:pt x="682015" y="1295400"/>
                </a:moveTo>
                <a:lnTo>
                  <a:pt x="0" y="1295400"/>
                </a:lnTo>
                <a:lnTo>
                  <a:pt x="0" y="1428750"/>
                </a:lnTo>
                <a:lnTo>
                  <a:pt x="682015" y="1428750"/>
                </a:lnTo>
                <a:lnTo>
                  <a:pt x="682015" y="1295400"/>
                </a:lnTo>
                <a:close/>
              </a:path>
              <a:path w="6132830" h="1644650">
                <a:moveTo>
                  <a:pt x="823125" y="1079500"/>
                </a:moveTo>
                <a:lnTo>
                  <a:pt x="0" y="1079500"/>
                </a:lnTo>
                <a:lnTo>
                  <a:pt x="0" y="1212850"/>
                </a:lnTo>
                <a:lnTo>
                  <a:pt x="823125" y="1212850"/>
                </a:lnTo>
                <a:lnTo>
                  <a:pt x="823125" y="1079500"/>
                </a:lnTo>
                <a:close/>
              </a:path>
              <a:path w="6132830" h="1644650">
                <a:moveTo>
                  <a:pt x="823125" y="215900"/>
                </a:moveTo>
                <a:lnTo>
                  <a:pt x="0" y="215900"/>
                </a:lnTo>
                <a:lnTo>
                  <a:pt x="0" y="349250"/>
                </a:lnTo>
                <a:lnTo>
                  <a:pt x="823125" y="349250"/>
                </a:lnTo>
                <a:lnTo>
                  <a:pt x="823125" y="215900"/>
                </a:lnTo>
                <a:close/>
              </a:path>
              <a:path w="6132830" h="1644650">
                <a:moveTo>
                  <a:pt x="870165" y="431800"/>
                </a:moveTo>
                <a:lnTo>
                  <a:pt x="0" y="431800"/>
                </a:lnTo>
                <a:lnTo>
                  <a:pt x="0" y="565150"/>
                </a:lnTo>
                <a:lnTo>
                  <a:pt x="870165" y="565150"/>
                </a:lnTo>
                <a:lnTo>
                  <a:pt x="870165" y="431800"/>
                </a:lnTo>
                <a:close/>
              </a:path>
              <a:path w="6132830" h="1644650">
                <a:moveTo>
                  <a:pt x="1364030" y="863600"/>
                </a:moveTo>
                <a:lnTo>
                  <a:pt x="0" y="863600"/>
                </a:lnTo>
                <a:lnTo>
                  <a:pt x="0" y="996950"/>
                </a:lnTo>
                <a:lnTo>
                  <a:pt x="1364030" y="996950"/>
                </a:lnTo>
                <a:lnTo>
                  <a:pt x="1364030" y="863600"/>
                </a:lnTo>
                <a:close/>
              </a:path>
              <a:path w="6132830" h="1644650">
                <a:moveTo>
                  <a:pt x="1364030" y="647700"/>
                </a:moveTo>
                <a:lnTo>
                  <a:pt x="0" y="647700"/>
                </a:lnTo>
                <a:lnTo>
                  <a:pt x="0" y="781050"/>
                </a:lnTo>
                <a:lnTo>
                  <a:pt x="1364030" y="781050"/>
                </a:lnTo>
                <a:lnTo>
                  <a:pt x="1364030" y="647700"/>
                </a:lnTo>
                <a:close/>
              </a:path>
              <a:path w="6132830" h="1644650">
                <a:moveTo>
                  <a:pt x="1481632" y="0"/>
                </a:moveTo>
                <a:lnTo>
                  <a:pt x="0" y="0"/>
                </a:lnTo>
                <a:lnTo>
                  <a:pt x="0" y="133350"/>
                </a:lnTo>
                <a:lnTo>
                  <a:pt x="1481632" y="133350"/>
                </a:lnTo>
                <a:lnTo>
                  <a:pt x="1481632" y="0"/>
                </a:lnTo>
                <a:close/>
              </a:path>
              <a:path w="6132830" h="1644650">
                <a:moveTo>
                  <a:pt x="5403545" y="215900"/>
                </a:moveTo>
                <a:lnTo>
                  <a:pt x="4721530" y="215900"/>
                </a:lnTo>
                <a:lnTo>
                  <a:pt x="4721530" y="349250"/>
                </a:lnTo>
                <a:lnTo>
                  <a:pt x="5403545" y="349250"/>
                </a:lnTo>
                <a:lnTo>
                  <a:pt x="5403545" y="215900"/>
                </a:lnTo>
                <a:close/>
              </a:path>
              <a:path w="6132830" h="1644650">
                <a:moveTo>
                  <a:pt x="5591695" y="647700"/>
                </a:moveTo>
                <a:lnTo>
                  <a:pt x="4721530" y="647700"/>
                </a:lnTo>
                <a:lnTo>
                  <a:pt x="4721530" y="781050"/>
                </a:lnTo>
                <a:lnTo>
                  <a:pt x="5591695" y="781050"/>
                </a:lnTo>
                <a:lnTo>
                  <a:pt x="5591695" y="647700"/>
                </a:lnTo>
                <a:close/>
              </a:path>
              <a:path w="6132830" h="1644650">
                <a:moveTo>
                  <a:pt x="5615216" y="431800"/>
                </a:moveTo>
                <a:lnTo>
                  <a:pt x="4721530" y="431800"/>
                </a:lnTo>
                <a:lnTo>
                  <a:pt x="4721530" y="565150"/>
                </a:lnTo>
                <a:lnTo>
                  <a:pt x="5615216" y="565150"/>
                </a:lnTo>
                <a:lnTo>
                  <a:pt x="5615216" y="431800"/>
                </a:lnTo>
                <a:close/>
              </a:path>
              <a:path w="6132830" h="1644650">
                <a:moveTo>
                  <a:pt x="5826874" y="1511300"/>
                </a:moveTo>
                <a:lnTo>
                  <a:pt x="4721530" y="1511300"/>
                </a:lnTo>
                <a:lnTo>
                  <a:pt x="4721530" y="1644650"/>
                </a:lnTo>
                <a:lnTo>
                  <a:pt x="5826874" y="1644650"/>
                </a:lnTo>
                <a:lnTo>
                  <a:pt x="5826874" y="1511300"/>
                </a:lnTo>
                <a:close/>
              </a:path>
              <a:path w="6132830" h="1644650">
                <a:moveTo>
                  <a:pt x="5897423" y="1295400"/>
                </a:moveTo>
                <a:lnTo>
                  <a:pt x="4721530" y="1295400"/>
                </a:lnTo>
                <a:lnTo>
                  <a:pt x="4721530" y="1428750"/>
                </a:lnTo>
                <a:lnTo>
                  <a:pt x="5897423" y="1428750"/>
                </a:lnTo>
                <a:lnTo>
                  <a:pt x="5897423" y="1295400"/>
                </a:lnTo>
                <a:close/>
              </a:path>
              <a:path w="6132830" h="1644650">
                <a:moveTo>
                  <a:pt x="5991504" y="1079500"/>
                </a:moveTo>
                <a:lnTo>
                  <a:pt x="4721530" y="1079500"/>
                </a:lnTo>
                <a:lnTo>
                  <a:pt x="4721530" y="1212850"/>
                </a:lnTo>
                <a:lnTo>
                  <a:pt x="5991504" y="1212850"/>
                </a:lnTo>
                <a:lnTo>
                  <a:pt x="5991504" y="1079500"/>
                </a:lnTo>
                <a:close/>
              </a:path>
              <a:path w="6132830" h="1644650">
                <a:moveTo>
                  <a:pt x="5991504" y="863600"/>
                </a:moveTo>
                <a:lnTo>
                  <a:pt x="4721530" y="863600"/>
                </a:lnTo>
                <a:lnTo>
                  <a:pt x="4721530" y="996950"/>
                </a:lnTo>
                <a:lnTo>
                  <a:pt x="5991504" y="996950"/>
                </a:lnTo>
                <a:lnTo>
                  <a:pt x="5991504" y="863600"/>
                </a:lnTo>
                <a:close/>
              </a:path>
              <a:path w="6132830" h="1644650">
                <a:moveTo>
                  <a:pt x="6132614" y="0"/>
                </a:moveTo>
                <a:lnTo>
                  <a:pt x="4721530" y="0"/>
                </a:lnTo>
                <a:lnTo>
                  <a:pt x="4721530" y="133350"/>
                </a:lnTo>
                <a:lnTo>
                  <a:pt x="6132614" y="133350"/>
                </a:lnTo>
                <a:lnTo>
                  <a:pt x="6132614" y="0"/>
                </a:lnTo>
                <a:close/>
              </a:path>
            </a:pathLst>
          </a:custGeom>
          <a:solidFill>
            <a:srgbClr val="2F7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89704" y="2441575"/>
            <a:ext cx="4701540" cy="5356225"/>
            <a:chOff x="10789704" y="2441575"/>
            <a:chExt cx="4701540" cy="5356225"/>
          </a:xfrm>
        </p:grpSpPr>
        <p:sp>
          <p:nvSpPr>
            <p:cNvPr id="3" name="object 3"/>
            <p:cNvSpPr/>
            <p:nvPr/>
          </p:nvSpPr>
          <p:spPr>
            <a:xfrm>
              <a:off x="10789704" y="2441575"/>
              <a:ext cx="4701540" cy="5353050"/>
            </a:xfrm>
            <a:custGeom>
              <a:avLst/>
              <a:gdLst/>
              <a:ahLst/>
              <a:cxnLst/>
              <a:rect l="l" t="t" r="r" b="b"/>
              <a:pathLst>
                <a:path w="4701540" h="5353050">
                  <a:moveTo>
                    <a:pt x="4701120" y="0"/>
                  </a:moveTo>
                  <a:lnTo>
                    <a:pt x="0" y="0"/>
                  </a:lnTo>
                  <a:lnTo>
                    <a:pt x="0" y="5353050"/>
                  </a:lnTo>
                  <a:lnTo>
                    <a:pt x="4701120" y="5353050"/>
                  </a:lnTo>
                  <a:lnTo>
                    <a:pt x="4701120" y="0"/>
                  </a:lnTo>
                  <a:close/>
                </a:path>
              </a:pathLst>
            </a:custGeom>
            <a:solidFill>
              <a:srgbClr val="0000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708" y="5384800"/>
              <a:ext cx="4701116" cy="2413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Readiness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>
                <a:solidFill>
                  <a:srgbClr val="000048"/>
                </a:solidFill>
              </a:rPr>
              <a:t>Set</a:t>
            </a:r>
            <a:r>
              <a:rPr spc="-100" dirty="0">
                <a:solidFill>
                  <a:srgbClr val="000048"/>
                </a:solidFill>
              </a:rPr>
              <a:t> </a:t>
            </a:r>
            <a:r>
              <a:rPr spc="90" dirty="0">
                <a:solidFill>
                  <a:srgbClr val="000048"/>
                </a:solidFill>
              </a:rPr>
              <a:t>new</a:t>
            </a:r>
            <a:r>
              <a:rPr spc="-95" dirty="0">
                <a:solidFill>
                  <a:srgbClr val="000048"/>
                </a:solidFill>
              </a:rPr>
              <a:t> </a:t>
            </a:r>
            <a:r>
              <a:rPr spc="70" dirty="0">
                <a:solidFill>
                  <a:srgbClr val="000048"/>
                </a:solidFill>
              </a:rPr>
              <a:t>expectations</a:t>
            </a:r>
            <a:r>
              <a:rPr spc="-100" dirty="0">
                <a:solidFill>
                  <a:srgbClr val="000048"/>
                </a:solidFill>
              </a:rPr>
              <a:t> </a:t>
            </a:r>
            <a:r>
              <a:rPr spc="135" dirty="0">
                <a:solidFill>
                  <a:srgbClr val="000048"/>
                </a:solidFill>
              </a:rPr>
              <a:t>with</a:t>
            </a:r>
            <a:r>
              <a:rPr spc="-95" dirty="0">
                <a:solidFill>
                  <a:srgbClr val="000048"/>
                </a:solidFill>
              </a:rPr>
              <a:t> </a:t>
            </a:r>
            <a:r>
              <a:rPr spc="60" dirty="0">
                <a:solidFill>
                  <a:srgbClr val="000048"/>
                </a:solidFill>
              </a:rPr>
              <a:t>your</a:t>
            </a:r>
            <a:r>
              <a:rPr spc="-10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suppliers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9300" y="2413000"/>
            <a:ext cx="28746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5" dirty="0">
                <a:solidFill>
                  <a:srgbClr val="000048"/>
                </a:solidFill>
                <a:latin typeface="Arial"/>
                <a:cs typeface="Arial"/>
              </a:rPr>
              <a:t>It’s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every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company’s 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job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evolve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900" y="2852369"/>
            <a:ext cx="4363085" cy="1753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111125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big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press-makers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been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expected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parties.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Hyperscalers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introduced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evolved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platforms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ecosystems.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Myriad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ultra-specialized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startups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announced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compelling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old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problems</a:t>
            </a:r>
            <a:endParaRPr sz="1300">
              <a:latin typeface="Microsoft Sans Serif"/>
              <a:cs typeface="Microsoft Sans Serif"/>
            </a:endParaRPr>
          </a:p>
          <a:p>
            <a:pPr marL="38100" marR="30480" indent="-635">
              <a:lnSpc>
                <a:spcPct val="108900"/>
              </a:lnSpc>
            </a:pP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(ex: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Hyfe’s</a:t>
            </a:r>
            <a:r>
              <a:rPr sz="1125" spc="-60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12</a:t>
            </a:r>
            <a:r>
              <a:rPr sz="1125" spc="31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cough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sound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monitoring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illness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diagnosis).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providers,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us,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launching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new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accelerators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labs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311" y="4795507"/>
            <a:ext cx="422338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coming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market.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goes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well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beyond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adopters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it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includes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you,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your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competition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your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suppliers.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11" y="5659145"/>
            <a:ext cx="426783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0370">
              <a:lnSpc>
                <a:spcPct val="109000"/>
              </a:lnSpc>
              <a:spcBef>
                <a:spcPts val="10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seek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leverage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unlock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efficiency,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differentiate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experiences,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maximize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quality,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cost-savings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evolve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don’t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discount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role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suppliers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play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endParaRPr sz="1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improvements.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311" y="6954684"/>
            <a:ext cx="428117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Whether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provider,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manufacture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raw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goods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provider,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logistics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any other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company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plays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role in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your operations, there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advantage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engaging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dialogue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about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4620" y="2420873"/>
            <a:ext cx="4668520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your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suppliers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different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stage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journey.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they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navigate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cases,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seek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answer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questions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about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control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otherwise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join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them.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4566" y="3492500"/>
            <a:ext cx="164401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Why</a:t>
            </a:r>
            <a:r>
              <a:rPr sz="1500" b="1" spc="-9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engage</a:t>
            </a:r>
            <a:r>
              <a:rPr sz="1500" b="1" spc="-8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now?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4566" y="3931869"/>
            <a:ext cx="4679315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241300" algn="l"/>
              </a:tabLst>
            </a:pPr>
            <a:r>
              <a:rPr sz="1300" b="1" spc="-105" dirty="0">
                <a:solidFill>
                  <a:srgbClr val="000048"/>
                </a:solidFill>
                <a:latin typeface="Arial"/>
                <a:cs typeface="Arial"/>
              </a:rPr>
              <a:t>You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stand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gain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from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their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improvements</a:t>
            </a:r>
            <a:endParaRPr sz="1300">
              <a:latin typeface="Arial"/>
              <a:cs typeface="Arial"/>
            </a:endParaRPr>
          </a:p>
          <a:p>
            <a:pPr marL="241300" marR="5080" algn="just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Suppliers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critical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your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bottom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line.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Ask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plan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improve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SLAs,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decrease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total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cost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ownership,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faster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otherwise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value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other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customers.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34566" y="5227408"/>
            <a:ext cx="4599305" cy="11055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241300" algn="l"/>
              </a:tabLst>
            </a:pPr>
            <a:r>
              <a:rPr sz="1300" b="1" spc="-105" dirty="0">
                <a:solidFill>
                  <a:srgbClr val="000048"/>
                </a:solidFill>
                <a:latin typeface="Arial"/>
                <a:cs typeface="Arial"/>
              </a:rPr>
              <a:t>You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will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learn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from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one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another</a:t>
            </a:r>
            <a:endParaRPr sz="1300">
              <a:latin typeface="Arial"/>
              <a:cs typeface="Arial"/>
            </a:endParaRPr>
          </a:p>
          <a:p>
            <a:pPr marL="241300" marR="5080">
              <a:lnSpc>
                <a:spcPct val="109000"/>
              </a:lnSpc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companies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suppliers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own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findings,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partnerships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interest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areas.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Formalize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shared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learning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between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strategic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teams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capture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insight.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4566" y="6522948"/>
            <a:ext cx="4511675" cy="13214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241300" algn="l"/>
              </a:tabLst>
            </a:pP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Open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door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more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endParaRPr sz="1300">
              <a:latin typeface="Arial"/>
              <a:cs typeface="Arial"/>
            </a:endParaRPr>
          </a:p>
          <a:p>
            <a:pPr marL="241300" marR="5080">
              <a:lnSpc>
                <a:spcPct val="109000"/>
              </a:lnSpc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your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suppliers,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consider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internal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 opportunities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how supplier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improve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delivery.</a:t>
            </a:r>
            <a:r>
              <a:rPr sz="1300" spc="4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Bring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predictability,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ideas,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streamlined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life.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92879" y="5387975"/>
            <a:ext cx="4698365" cy="781050"/>
          </a:xfrm>
          <a:prstGeom prst="rect">
            <a:avLst/>
          </a:prstGeom>
          <a:solidFill>
            <a:srgbClr val="000048"/>
          </a:solidFill>
        </p:spPr>
        <p:txBody>
          <a:bodyPr vert="horz" wrap="square" lIns="0" tIns="68580" rIns="0" bIns="0" rtlCol="0">
            <a:spAutoFit/>
          </a:bodyPr>
          <a:lstStyle/>
          <a:p>
            <a:pPr marL="311150" marR="647065">
              <a:lnSpc>
                <a:spcPct val="109000"/>
              </a:lnSpc>
              <a:spcBef>
                <a:spcPts val="540"/>
              </a:spcBef>
            </a:pP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delivery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move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discussion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beyond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you.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92879" y="2441575"/>
            <a:ext cx="4698365" cy="2946400"/>
          </a:xfrm>
          <a:prstGeom prst="rect">
            <a:avLst/>
          </a:prstGeom>
          <a:solidFill>
            <a:srgbClr val="000048"/>
          </a:solidFill>
        </p:spPr>
        <p:txBody>
          <a:bodyPr vert="horz" wrap="square" lIns="0" tIns="200025" rIns="0" bIns="0" rtlCol="0">
            <a:spAutoFit/>
          </a:bodyPr>
          <a:lstStyle/>
          <a:p>
            <a:pPr marL="311150" algn="just">
              <a:lnSpc>
                <a:spcPct val="100000"/>
              </a:lnSpc>
              <a:spcBef>
                <a:spcPts val="1575"/>
              </a:spcBef>
            </a:pPr>
            <a:r>
              <a:rPr sz="1500" b="1" spc="-90" dirty="0">
                <a:solidFill>
                  <a:srgbClr val="92BBE6"/>
                </a:solidFill>
                <a:latin typeface="Arial"/>
                <a:cs typeface="Arial"/>
              </a:rPr>
              <a:t>From</a:t>
            </a:r>
            <a:r>
              <a:rPr sz="1500" b="1" spc="-75" dirty="0">
                <a:solidFill>
                  <a:srgbClr val="92BBE6"/>
                </a:solidFill>
                <a:latin typeface="Arial"/>
                <a:cs typeface="Arial"/>
              </a:rPr>
              <a:t> </a:t>
            </a:r>
            <a:r>
              <a:rPr sz="1500" b="1" spc="-55" dirty="0">
                <a:solidFill>
                  <a:srgbClr val="92BBE6"/>
                </a:solidFill>
                <a:latin typeface="Arial"/>
                <a:cs typeface="Arial"/>
              </a:rPr>
              <a:t>supplier</a:t>
            </a:r>
            <a:r>
              <a:rPr sz="1500" b="1" spc="-75" dirty="0">
                <a:solidFill>
                  <a:srgbClr val="92BBE6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92BBE6"/>
                </a:solidFill>
                <a:latin typeface="Arial"/>
                <a:cs typeface="Arial"/>
              </a:rPr>
              <a:t>to</a:t>
            </a:r>
            <a:r>
              <a:rPr sz="1500" b="1" spc="-75" dirty="0">
                <a:solidFill>
                  <a:srgbClr val="92BBE6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92BBE6"/>
                </a:solidFill>
                <a:latin typeface="Arial"/>
                <a:cs typeface="Arial"/>
              </a:rPr>
              <a:t>partner</a:t>
            </a:r>
            <a:endParaRPr sz="1500">
              <a:latin typeface="Arial"/>
              <a:cs typeface="Arial"/>
            </a:endParaRPr>
          </a:p>
          <a:p>
            <a:pPr marL="311150" marR="355600" algn="just">
              <a:lnSpc>
                <a:spcPct val="109000"/>
              </a:lnSpc>
              <a:spcBef>
                <a:spcPts val="1660"/>
              </a:spcBef>
            </a:pP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innovation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becomes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organizations,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opportunity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wholly new experiences,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services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processes</a:t>
            </a:r>
            <a:endParaRPr sz="1300">
              <a:latin typeface="Microsoft Sans Serif"/>
              <a:cs typeface="Microsoft Sans Serif"/>
            </a:endParaRPr>
          </a:p>
          <a:p>
            <a:pPr marL="311150" marR="680720" algn="just">
              <a:lnSpc>
                <a:spcPct val="109000"/>
              </a:lnSpc>
            </a:pP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partnering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suppliers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joint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journey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become</a:t>
            </a:r>
            <a:r>
              <a:rPr sz="13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compelling</a:t>
            </a:r>
            <a:r>
              <a:rPr sz="13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3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many</a:t>
            </a:r>
            <a:r>
              <a:rPr sz="13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businesses.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311150" marR="252729">
              <a:lnSpc>
                <a:spcPts val="17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well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beyond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joint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investment,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enriched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skills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beyond,</a:t>
            </a:r>
            <a:r>
              <a:rPr sz="1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partnerships</a:t>
            </a:r>
            <a:r>
              <a:rPr sz="1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</a:t>
            </a:r>
            <a:r>
              <a:rPr sz="1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benefit</a:t>
            </a:r>
            <a:r>
              <a:rPr sz="1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parties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dramatic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ways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executed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well.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role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supplier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within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741400" y="1016000"/>
            <a:ext cx="279400" cy="279400"/>
            <a:chOff x="13741400" y="1016000"/>
            <a:chExt cx="279400" cy="279400"/>
          </a:xfrm>
        </p:grpSpPr>
        <p:sp>
          <p:nvSpPr>
            <p:cNvPr id="19" name="object 19"/>
            <p:cNvSpPr/>
            <p:nvPr/>
          </p:nvSpPr>
          <p:spPr>
            <a:xfrm>
              <a:off x="137477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747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109700" y="1016000"/>
            <a:ext cx="279400" cy="279400"/>
            <a:chOff x="14109700" y="1016000"/>
            <a:chExt cx="279400" cy="279400"/>
          </a:xfrm>
        </p:grpSpPr>
        <p:sp>
          <p:nvSpPr>
            <p:cNvPr id="22" name="object 22"/>
            <p:cNvSpPr/>
            <p:nvPr/>
          </p:nvSpPr>
          <p:spPr>
            <a:xfrm>
              <a:off x="141160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1430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478000" y="1016000"/>
            <a:ext cx="279400" cy="279400"/>
            <a:chOff x="14478000" y="1016000"/>
            <a:chExt cx="279400" cy="279400"/>
          </a:xfrm>
        </p:grpSpPr>
        <p:sp>
          <p:nvSpPr>
            <p:cNvPr id="25" name="object 25"/>
            <p:cNvSpPr/>
            <p:nvPr/>
          </p:nvSpPr>
          <p:spPr>
            <a:xfrm>
              <a:off x="144843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5113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65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4846300" y="1016000"/>
            <a:ext cx="279400" cy="279400"/>
            <a:chOff x="14846300" y="1016000"/>
            <a:chExt cx="279400" cy="279400"/>
          </a:xfrm>
        </p:grpSpPr>
        <p:sp>
          <p:nvSpPr>
            <p:cNvPr id="28" name="object 28"/>
            <p:cNvSpPr/>
            <p:nvPr/>
          </p:nvSpPr>
          <p:spPr>
            <a:xfrm>
              <a:off x="148526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8796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78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5214600" y="1016000"/>
            <a:ext cx="279400" cy="279400"/>
            <a:chOff x="15214600" y="1016000"/>
            <a:chExt cx="279400" cy="279400"/>
          </a:xfrm>
        </p:grpSpPr>
        <p:sp>
          <p:nvSpPr>
            <p:cNvPr id="31" name="object 31"/>
            <p:cNvSpPr/>
            <p:nvPr/>
          </p:nvSpPr>
          <p:spPr>
            <a:xfrm>
              <a:off x="15220950" y="102235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266700"/>
                  </a:moveTo>
                  <a:lnTo>
                    <a:pt x="266700" y="2667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247981" y="1080687"/>
              <a:ext cx="213995" cy="145415"/>
            </a:xfrm>
            <a:custGeom>
              <a:avLst/>
              <a:gdLst/>
              <a:ahLst/>
              <a:cxnLst/>
              <a:rect l="l" t="t" r="r" b="b"/>
              <a:pathLst>
                <a:path w="213994" h="145415">
                  <a:moveTo>
                    <a:pt x="0" y="72656"/>
                  </a:moveTo>
                  <a:lnTo>
                    <a:pt x="53378" y="145313"/>
                  </a:lnTo>
                  <a:lnTo>
                    <a:pt x="213486" y="0"/>
                  </a:lnTo>
                </a:path>
              </a:pathLst>
            </a:custGeom>
            <a:ln w="12700">
              <a:solidFill>
                <a:srgbClr val="2F7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Generative</a:t>
            </a:r>
            <a:r>
              <a:rPr spc="20" dirty="0"/>
              <a:t> </a:t>
            </a:r>
            <a:r>
              <a:rPr spc="-30" dirty="0"/>
              <a:t>AI</a:t>
            </a:r>
            <a:r>
              <a:rPr spc="20" dirty="0"/>
              <a:t> </a:t>
            </a:r>
            <a:r>
              <a:rPr spc="-10" dirty="0"/>
              <a:t>Handbook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1752" y="0"/>
            <a:ext cx="12394565" cy="7606030"/>
            <a:chOff x="3861752" y="0"/>
            <a:chExt cx="12394565" cy="7606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1752" y="0"/>
              <a:ext cx="12394247" cy="76055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7810" y="0"/>
              <a:ext cx="4618190" cy="7605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9300" y="3949700"/>
            <a:ext cx="39401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35" dirty="0">
                <a:solidFill>
                  <a:srgbClr val="000048"/>
                </a:solidFill>
              </a:rPr>
              <a:t>Landscape</a:t>
            </a:r>
            <a:endParaRPr sz="60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4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9300" y="5448091"/>
            <a:ext cx="583120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00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24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human-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</a:t>
            </a:r>
            <a:r>
              <a:rPr sz="24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ability</a:t>
            </a:r>
            <a:r>
              <a:rPr sz="24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24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24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24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converse,</a:t>
            </a:r>
            <a:r>
              <a:rPr sz="24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consider</a:t>
            </a:r>
            <a:r>
              <a:rPr sz="24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24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</a:t>
            </a:r>
            <a:r>
              <a:rPr sz="24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has</a:t>
            </a:r>
            <a:endParaRPr sz="2400">
              <a:latin typeface="Microsoft Sans Serif"/>
              <a:cs typeface="Microsoft Sans Serif"/>
            </a:endParaRPr>
          </a:p>
          <a:p>
            <a:pPr marL="12700" marR="52069">
              <a:lnSpc>
                <a:spcPct val="100000"/>
              </a:lnSpc>
            </a:pP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captured</a:t>
            </a:r>
            <a:r>
              <a:rPr sz="24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imaginations.</a:t>
            </a:r>
            <a:r>
              <a:rPr sz="24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24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understanding </a:t>
            </a:r>
            <a:r>
              <a:rPr sz="24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24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got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here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4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decades</a:t>
            </a:r>
            <a:r>
              <a:rPr sz="24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thinking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led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us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24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9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better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predict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what’s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coming</a:t>
            </a:r>
            <a:r>
              <a:rPr sz="24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next.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6648" y="5622006"/>
            <a:ext cx="14722475" cy="2214245"/>
            <a:chOff x="766648" y="5622006"/>
            <a:chExt cx="14722475" cy="2214245"/>
          </a:xfrm>
        </p:grpSpPr>
        <p:sp>
          <p:nvSpPr>
            <p:cNvPr id="3" name="object 3"/>
            <p:cNvSpPr/>
            <p:nvPr/>
          </p:nvSpPr>
          <p:spPr>
            <a:xfrm>
              <a:off x="1064157" y="5759069"/>
              <a:ext cx="0" cy="2077085"/>
            </a:xfrm>
            <a:custGeom>
              <a:avLst/>
              <a:gdLst/>
              <a:ahLst/>
              <a:cxnLst/>
              <a:rect l="l" t="t" r="r" b="b"/>
              <a:pathLst>
                <a:path h="2077084">
                  <a:moveTo>
                    <a:pt x="0" y="0"/>
                  </a:moveTo>
                  <a:lnTo>
                    <a:pt x="0" y="207683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52981" y="5759069"/>
              <a:ext cx="0" cy="2077085"/>
            </a:xfrm>
            <a:custGeom>
              <a:avLst/>
              <a:gdLst/>
              <a:ahLst/>
              <a:cxnLst/>
              <a:rect l="l" t="t" r="r" b="b"/>
              <a:pathLst>
                <a:path h="2077084">
                  <a:moveTo>
                    <a:pt x="0" y="0"/>
                  </a:moveTo>
                  <a:lnTo>
                    <a:pt x="0" y="207683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62744" y="5759069"/>
              <a:ext cx="0" cy="2077085"/>
            </a:xfrm>
            <a:custGeom>
              <a:avLst/>
              <a:gdLst/>
              <a:ahLst/>
              <a:cxnLst/>
              <a:rect l="l" t="t" r="r" b="b"/>
              <a:pathLst>
                <a:path h="2077084">
                  <a:moveTo>
                    <a:pt x="0" y="0"/>
                  </a:moveTo>
                  <a:lnTo>
                    <a:pt x="0" y="207683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67468" y="5759069"/>
              <a:ext cx="0" cy="2077085"/>
            </a:xfrm>
            <a:custGeom>
              <a:avLst/>
              <a:gdLst/>
              <a:ahLst/>
              <a:cxnLst/>
              <a:rect l="l" t="t" r="r" b="b"/>
              <a:pathLst>
                <a:path h="2077084">
                  <a:moveTo>
                    <a:pt x="0" y="0"/>
                  </a:moveTo>
                  <a:lnTo>
                    <a:pt x="0" y="2076831"/>
                  </a:lnTo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648" y="5744768"/>
              <a:ext cx="14558429" cy="285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308137" y="5668718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0" y="0"/>
                  </a:moveTo>
                  <a:lnTo>
                    <a:pt x="0" y="180695"/>
                  </a:lnTo>
                  <a:lnTo>
                    <a:pt x="180695" y="90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F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448" y="5628356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3448" y="5628356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00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2272" y="5628356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22272" y="5628356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00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32035" y="5628356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32035" y="5628356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00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36760" y="5628356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0"/>
                  </a:move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36760" y="5628356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708" y="261416"/>
                  </a:moveTo>
                  <a:lnTo>
                    <a:pt x="181585" y="251144"/>
                  </a:lnTo>
                  <a:lnTo>
                    <a:pt x="223132" y="223132"/>
                  </a:lnTo>
                  <a:lnTo>
                    <a:pt x="251144" y="181585"/>
                  </a:lnTo>
                  <a:lnTo>
                    <a:pt x="261416" y="130708"/>
                  </a:lnTo>
                  <a:lnTo>
                    <a:pt x="251144" y="79831"/>
                  </a:lnTo>
                  <a:lnTo>
                    <a:pt x="223132" y="38284"/>
                  </a:lnTo>
                  <a:lnTo>
                    <a:pt x="181585" y="10271"/>
                  </a:lnTo>
                  <a:lnTo>
                    <a:pt x="130708" y="0"/>
                  </a:lnTo>
                  <a:lnTo>
                    <a:pt x="79831" y="10271"/>
                  </a:lnTo>
                  <a:lnTo>
                    <a:pt x="38284" y="38284"/>
                  </a:lnTo>
                  <a:lnTo>
                    <a:pt x="10271" y="79831"/>
                  </a:lnTo>
                  <a:lnTo>
                    <a:pt x="0" y="130708"/>
                  </a:lnTo>
                  <a:lnTo>
                    <a:pt x="10271" y="181585"/>
                  </a:lnTo>
                  <a:lnTo>
                    <a:pt x="38284" y="223132"/>
                  </a:lnTo>
                  <a:lnTo>
                    <a:pt x="79831" y="251144"/>
                  </a:lnTo>
                  <a:lnTo>
                    <a:pt x="130708" y="261416"/>
                  </a:lnTo>
                  <a:close/>
                </a:path>
              </a:pathLst>
            </a:custGeom>
            <a:ln w="12700">
              <a:solidFill>
                <a:srgbClr val="00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9300" y="1386433"/>
            <a:ext cx="45300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3800" spc="-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3800" spc="-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arrived</a:t>
            </a:r>
            <a:r>
              <a:rPr sz="3800" spc="-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here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9300" y="984093"/>
            <a:ext cx="1192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Landscape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400" y="5273982"/>
            <a:ext cx="9931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95" dirty="0">
                <a:solidFill>
                  <a:srgbClr val="2F78C4"/>
                </a:solidFill>
                <a:latin typeface="Microsoft Sans Serif"/>
                <a:cs typeface="Microsoft Sans Serif"/>
              </a:rPr>
              <a:t>1950s</a:t>
            </a:r>
            <a:r>
              <a:rPr sz="1500" spc="-25" dirty="0">
                <a:solidFill>
                  <a:srgbClr val="2F78C4"/>
                </a:solidFill>
                <a:latin typeface="Microsoft Sans Serif"/>
                <a:cs typeface="Microsoft Sans Serif"/>
              </a:rPr>
              <a:t> </a:t>
            </a:r>
            <a:r>
              <a:rPr sz="1500" spc="400" dirty="0">
                <a:solidFill>
                  <a:srgbClr val="2F78C4"/>
                </a:solidFill>
                <a:latin typeface="Microsoft Sans Serif"/>
                <a:cs typeface="Microsoft Sans Serif"/>
              </a:rPr>
              <a:t>–</a:t>
            </a:r>
            <a:r>
              <a:rPr sz="1500" spc="-20" dirty="0">
                <a:solidFill>
                  <a:srgbClr val="2F78C4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F78C4"/>
                </a:solidFill>
                <a:latin typeface="Microsoft Sans Serif"/>
                <a:cs typeface="Microsoft Sans Serif"/>
              </a:rPr>
              <a:t>60s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03260" y="5273982"/>
            <a:ext cx="14351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F78C4"/>
                </a:solidFill>
                <a:latin typeface="Microsoft Sans Serif"/>
                <a:cs typeface="Microsoft Sans Serif"/>
              </a:rPr>
              <a:t>Mid-</a:t>
            </a:r>
            <a:r>
              <a:rPr sz="1500" spc="-10" dirty="0">
                <a:solidFill>
                  <a:srgbClr val="2F78C4"/>
                </a:solidFill>
                <a:latin typeface="Microsoft Sans Serif"/>
                <a:cs typeface="Microsoft Sans Serif"/>
              </a:rPr>
              <a:t>90s</a:t>
            </a:r>
            <a:r>
              <a:rPr sz="1500" spc="-40" dirty="0">
                <a:solidFill>
                  <a:srgbClr val="2F78C4"/>
                </a:solidFill>
                <a:latin typeface="Microsoft Sans Serif"/>
                <a:cs typeface="Microsoft Sans Serif"/>
              </a:rPr>
              <a:t> </a:t>
            </a:r>
            <a:r>
              <a:rPr sz="1500" spc="400" dirty="0">
                <a:solidFill>
                  <a:srgbClr val="2F78C4"/>
                </a:solidFill>
                <a:latin typeface="Microsoft Sans Serif"/>
                <a:cs typeface="Microsoft Sans Serif"/>
              </a:rPr>
              <a:t>–</a:t>
            </a:r>
            <a:r>
              <a:rPr sz="1500" spc="-35" dirty="0">
                <a:solidFill>
                  <a:srgbClr val="2F78C4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F78C4"/>
                </a:solidFill>
                <a:latin typeface="Microsoft Sans Serif"/>
                <a:cs typeface="Microsoft Sans Serif"/>
              </a:rPr>
              <a:t>2000s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13110" y="5273982"/>
            <a:ext cx="13633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5" dirty="0">
                <a:solidFill>
                  <a:srgbClr val="2F78C4"/>
                </a:solidFill>
                <a:latin typeface="Microsoft Sans Serif"/>
                <a:cs typeface="Microsoft Sans Serif"/>
              </a:rPr>
              <a:t>1970s</a:t>
            </a:r>
            <a:r>
              <a:rPr sz="1500" spc="-5" dirty="0">
                <a:solidFill>
                  <a:srgbClr val="2F78C4"/>
                </a:solidFill>
                <a:latin typeface="Microsoft Sans Serif"/>
                <a:cs typeface="Microsoft Sans Serif"/>
              </a:rPr>
              <a:t> </a:t>
            </a:r>
            <a:r>
              <a:rPr sz="1500" spc="400" dirty="0">
                <a:solidFill>
                  <a:srgbClr val="2F78C4"/>
                </a:solidFill>
                <a:latin typeface="Microsoft Sans Serif"/>
                <a:cs typeface="Microsoft Sans Serif"/>
              </a:rPr>
              <a:t>–</a:t>
            </a:r>
            <a:r>
              <a:rPr sz="1500" dirty="0">
                <a:solidFill>
                  <a:srgbClr val="2F78C4"/>
                </a:solidFill>
                <a:latin typeface="Microsoft Sans Serif"/>
                <a:cs typeface="Microsoft Sans Serif"/>
              </a:rPr>
              <a:t> Mid-</a:t>
            </a:r>
            <a:r>
              <a:rPr sz="1500" spc="-25" dirty="0">
                <a:solidFill>
                  <a:srgbClr val="2F78C4"/>
                </a:solidFill>
                <a:latin typeface="Microsoft Sans Serif"/>
                <a:cs typeface="Microsoft Sans Serif"/>
              </a:rPr>
              <a:t>90s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417807" y="5273982"/>
            <a:ext cx="13017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75" dirty="0">
                <a:solidFill>
                  <a:srgbClr val="2F78C4"/>
                </a:solidFill>
                <a:latin typeface="Microsoft Sans Serif"/>
                <a:cs typeface="Microsoft Sans Serif"/>
              </a:rPr>
              <a:t>2010s</a:t>
            </a:r>
            <a:r>
              <a:rPr sz="1500" spc="-40" dirty="0">
                <a:solidFill>
                  <a:srgbClr val="2F78C4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F78C4"/>
                </a:solidFill>
                <a:latin typeface="Microsoft Sans Serif"/>
                <a:cs typeface="Microsoft Sans Serif"/>
              </a:rPr>
              <a:t>-</a:t>
            </a:r>
            <a:r>
              <a:rPr sz="1500" spc="-40" dirty="0">
                <a:solidFill>
                  <a:srgbClr val="2F78C4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F78C4"/>
                </a:solidFill>
                <a:latin typeface="Microsoft Sans Serif"/>
                <a:cs typeface="Microsoft Sans Serif"/>
              </a:rPr>
              <a:t>Present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9426" y="2409624"/>
            <a:ext cx="374205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An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innovation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boom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75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years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in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making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3900" y="2852369"/>
            <a:ext cx="436181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summer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2022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well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before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Open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75" dirty="0">
                <a:solidFill>
                  <a:srgbClr val="000048"/>
                </a:solidFill>
                <a:latin typeface="Microsoft Sans Serif"/>
                <a:cs typeface="Microsoft Sans Serif"/>
              </a:rPr>
              <a:t>AI’s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ChatGPT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exploded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public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discourse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began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generating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media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buzz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when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recently-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fired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Google Engineer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claimed</a:t>
            </a:r>
            <a:r>
              <a:rPr sz="112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1</a:t>
            </a:r>
            <a:r>
              <a:rPr sz="1125" spc="284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LaMDA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sentient.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9289" y="3931805"/>
            <a:ext cx="399415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True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not,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wasn’t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entirely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surprising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claim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for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artificial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intelligence.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We’ve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been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expecting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377083" y="1664032"/>
            <a:ext cx="3281045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8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8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sits</a:t>
            </a:r>
            <a:r>
              <a:rPr sz="18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</a:t>
            </a:r>
            <a:r>
              <a:rPr sz="18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</a:t>
            </a:r>
            <a:r>
              <a:rPr sz="18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decades</a:t>
            </a:r>
            <a:r>
              <a:rPr sz="18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research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18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AI.</a:t>
            </a:r>
            <a:r>
              <a:rPr sz="18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8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8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now</a:t>
            </a:r>
            <a:r>
              <a:rPr sz="18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entering</a:t>
            </a:r>
            <a:r>
              <a:rPr sz="18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8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era</a:t>
            </a:r>
            <a:r>
              <a:rPr sz="18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where</a:t>
            </a:r>
            <a:r>
              <a:rPr sz="18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8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8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start</a:t>
            </a:r>
            <a:r>
              <a:rPr sz="18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8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fundamentally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377083" y="3142617"/>
            <a:ext cx="2291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transform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businesses.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677900" y="3017104"/>
            <a:ext cx="362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2F78C4"/>
                </a:solidFill>
                <a:latin typeface="Arial"/>
                <a:cs typeface="Arial"/>
              </a:rPr>
              <a:t>”</a:t>
            </a:r>
            <a:endParaRPr sz="6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47654" y="1518250"/>
            <a:ext cx="362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2F78C4"/>
                </a:solidFill>
                <a:latin typeface="Arial"/>
                <a:cs typeface="Arial"/>
              </a:rPr>
              <a:t>“</a:t>
            </a:r>
            <a:endParaRPr sz="6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383676" y="1180117"/>
            <a:ext cx="1066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2F78C4"/>
                </a:solidFill>
                <a:latin typeface="Arial"/>
                <a:cs typeface="Arial"/>
              </a:rPr>
              <a:t>Expert</a:t>
            </a:r>
            <a:r>
              <a:rPr sz="1300" b="1" spc="-4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2F78C4"/>
                </a:solidFill>
                <a:latin typeface="Arial"/>
                <a:cs typeface="Arial"/>
              </a:rPr>
              <a:t>Advice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5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1176083" y="8597285"/>
            <a:ext cx="1906104" cy="16991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lang="en-US" spc="-10" dirty="0">
                <a:solidFill>
                  <a:srgbClr val="000048"/>
                </a:solidFill>
              </a:rPr>
              <a:t>Play Book</a:t>
            </a:r>
            <a:endParaRPr spc="-10" dirty="0">
              <a:solidFill>
                <a:srgbClr val="000048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61566" y="2420569"/>
            <a:ext cx="440245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Since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Alan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Turing’s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85" dirty="0">
                <a:solidFill>
                  <a:srgbClr val="000048"/>
                </a:solidFill>
                <a:latin typeface="Microsoft Sans Serif"/>
                <a:cs typeface="Microsoft Sans Serif"/>
              </a:rPr>
              <a:t>1950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“Imitation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Game”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(Turing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Test)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proposal,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we’ve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imagined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computers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human-like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intelligence,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personality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autonomy.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Today,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seem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accelerating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towards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disruptive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future.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61566" y="3500158"/>
            <a:ext cx="428561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If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when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reach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sentient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anybody’s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guess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but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presents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significant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milestone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journey,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sparking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interest,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innovation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discourse. 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Here’s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how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arrived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moment.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57300" y="6108700"/>
            <a:ext cx="10858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Birth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of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57300" y="6522605"/>
            <a:ext cx="2375535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days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modern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computing,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Turing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Test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famed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10" dirty="0">
                <a:solidFill>
                  <a:srgbClr val="000048"/>
                </a:solidFill>
                <a:latin typeface="Microsoft Sans Serif"/>
                <a:cs typeface="Microsoft Sans Serif"/>
              </a:rPr>
              <a:t>1956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Dartmouth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Workshop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launch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era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first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programs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form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optimism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high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46097" y="6108865"/>
            <a:ext cx="22491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90" dirty="0">
                <a:solidFill>
                  <a:srgbClr val="000048"/>
                </a:solidFill>
                <a:latin typeface="Arial"/>
                <a:cs typeface="Arial"/>
              </a:rPr>
              <a:t>Rise</a:t>
            </a:r>
            <a:r>
              <a:rPr sz="13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of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Machine</a:t>
            </a:r>
            <a:r>
              <a:rPr sz="13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Learning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46097" y="6522770"/>
            <a:ext cx="258191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internet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accelerated business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digitization,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availability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funding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practical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applications.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Major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advances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robotics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data-driven</a:t>
            </a:r>
            <a:r>
              <a:rPr sz="1300" spc="2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solutions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55883" y="6109030"/>
            <a:ext cx="14611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Two 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Winters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55883" y="6522935"/>
            <a:ext cx="222504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While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progressive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advances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like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expert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systems proliferate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cultural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interest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grows,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underwhelming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results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lead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two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periods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reduced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funding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760631" y="6109195"/>
            <a:ext cx="2219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Advent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of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Deep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Learning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735231" y="6523101"/>
            <a:ext cx="342519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Significant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breakthroughs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neural</a:t>
            </a:r>
            <a:r>
              <a:rPr sz="13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network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development,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accomplishing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previously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impossible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tasks,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alongside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surge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big-tech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investment.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b="1" spc="-100" dirty="0">
                <a:solidFill>
                  <a:srgbClr val="000048"/>
                </a:solidFill>
                <a:latin typeface="Arial"/>
                <a:cs typeface="Arial"/>
              </a:rPr>
              <a:t>As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of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Q3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2023,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Crunchbase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AI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startup</a:t>
            </a:r>
            <a:r>
              <a:rPr sz="13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list</a:t>
            </a:r>
            <a:r>
              <a:rPr sz="13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has 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grown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over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9,500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companies</a:t>
            </a:r>
            <a:r>
              <a:rPr sz="1125" spc="-1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2</a:t>
            </a:r>
            <a:endParaRPr sz="1125" baseline="33333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30700" cy="4343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3565" y="1386433"/>
            <a:ext cx="45700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>
                <a:solidFill>
                  <a:srgbClr val="000048"/>
                </a:solidFill>
              </a:rPr>
              <a:t>Where</a:t>
            </a:r>
            <a:r>
              <a:rPr spc="-165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we’re</a:t>
            </a:r>
            <a:r>
              <a:rPr spc="-165" dirty="0">
                <a:solidFill>
                  <a:srgbClr val="000048"/>
                </a:solidFill>
              </a:rPr>
              <a:t> </a:t>
            </a:r>
            <a:r>
              <a:rPr spc="110" dirty="0">
                <a:solidFill>
                  <a:srgbClr val="000048"/>
                </a:solidFill>
              </a:rPr>
              <a:t>headed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3565" y="984093"/>
            <a:ext cx="1192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Landscape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2766" y="2435094"/>
            <a:ext cx="9653270" cy="195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Change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(and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more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change)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ahead</a:t>
            </a:r>
            <a:endParaRPr sz="1500">
              <a:latin typeface="Arial"/>
              <a:cs typeface="Arial"/>
            </a:endParaRPr>
          </a:p>
          <a:p>
            <a:pPr marL="63500" marR="55880">
              <a:lnSpc>
                <a:spcPct val="109000"/>
              </a:lnSpc>
              <a:spcBef>
                <a:spcPts val="1485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April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2023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interview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CBS,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Alphabet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CEO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Sundar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Pichai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famously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commented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today’s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soon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“every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company.”</a:t>
            </a:r>
            <a:r>
              <a:rPr sz="112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3</a:t>
            </a:r>
            <a:r>
              <a:rPr sz="1125" spc="322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rapid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consumer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adoption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and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increased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competitive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pressure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industries,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Pichai’s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predication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sure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hold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true.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63500" marR="425450">
              <a:lnSpc>
                <a:spcPct val="109000"/>
              </a:lnSpc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permeates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markets,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it’s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critical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adaptability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built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cultural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fabric</a:t>
            </a:r>
            <a:r>
              <a:rPr sz="13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organizations.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New,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disruptive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intra-industry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extra-industry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use-cases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arise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frequently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years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change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navigate.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00" y="4588307"/>
            <a:ext cx="2148205" cy="3688079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65"/>
              </a:spcBef>
            </a:pPr>
            <a:r>
              <a:rPr sz="4800" spc="-1015" dirty="0">
                <a:solidFill>
                  <a:srgbClr val="2F78C4"/>
                </a:solidFill>
                <a:latin typeface="Microsoft Sans Serif"/>
                <a:cs typeface="Microsoft Sans Serif"/>
              </a:rPr>
              <a:t>1</a:t>
            </a:r>
            <a:endParaRPr sz="4800">
              <a:latin typeface="Microsoft Sans Serif"/>
              <a:cs typeface="Microsoft Sans Serif"/>
            </a:endParaRPr>
          </a:p>
          <a:p>
            <a:pPr marL="25400" marR="740410">
              <a:lnSpc>
                <a:spcPts val="1700"/>
              </a:lnSpc>
              <a:spcBef>
                <a:spcPts val="1100"/>
              </a:spcBef>
            </a:pPr>
            <a:r>
              <a:rPr sz="1500" b="1" spc="-95" dirty="0">
                <a:solidFill>
                  <a:srgbClr val="000048"/>
                </a:solidFill>
                <a:latin typeface="Arial"/>
                <a:cs typeface="Arial"/>
              </a:rPr>
              <a:t>A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much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larger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context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window</a:t>
            </a:r>
            <a:endParaRPr sz="1500">
              <a:latin typeface="Arial"/>
              <a:cs typeface="Arial"/>
            </a:endParaRPr>
          </a:p>
          <a:p>
            <a:pPr marL="25400" marR="34925">
              <a:lnSpc>
                <a:spcPct val="109000"/>
              </a:lnSpc>
              <a:spcBef>
                <a:spcPts val="204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Increasing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windows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critical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many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use-cases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allow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larger,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comprehensive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prompts</a:t>
            </a:r>
            <a:endParaRPr sz="1300">
              <a:latin typeface="Microsoft Sans Serif"/>
              <a:cs typeface="Microsoft Sans Serif"/>
            </a:endParaRPr>
          </a:p>
          <a:p>
            <a:pPr marL="254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passed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models.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vast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contextual</a:t>
            </a:r>
            <a:r>
              <a:rPr sz="1300" spc="1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datasets</a:t>
            </a:r>
            <a:r>
              <a:rPr sz="1300" spc="1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doors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5915" y="4939469"/>
            <a:ext cx="2523490" cy="333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2</a:t>
            </a:r>
            <a:endParaRPr sz="4800">
              <a:latin typeface="Microsoft Sans Serif"/>
              <a:cs typeface="Microsoft Sans Serif"/>
            </a:endParaRPr>
          </a:p>
          <a:p>
            <a:pPr marL="12700" marR="173355">
              <a:lnSpc>
                <a:spcPts val="1700"/>
              </a:lnSpc>
              <a:spcBef>
                <a:spcPts val="1400"/>
              </a:spcBef>
            </a:pP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New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Generative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models,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expanded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features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000048"/>
                </a:solidFill>
                <a:latin typeface="Arial"/>
                <a:cs typeface="Arial"/>
              </a:rPr>
              <a:t>in 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enterprise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 software</a:t>
            </a:r>
            <a:endParaRPr sz="1500">
              <a:latin typeface="Arial"/>
              <a:cs typeface="Arial"/>
            </a:endParaRPr>
          </a:p>
          <a:p>
            <a:pPr marL="12700" marR="185420">
              <a:lnSpc>
                <a:spcPct val="109000"/>
              </a:lnSpc>
              <a:spcBef>
                <a:spcPts val="204"/>
              </a:spcBef>
            </a:pP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Next-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already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development,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including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open-source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models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flexibility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control.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acceleration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entrants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innovation.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platforms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adding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tooling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drive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further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proliferation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79915" y="4588307"/>
            <a:ext cx="2274570" cy="3687445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65"/>
              </a:spcBef>
            </a:pPr>
            <a:r>
              <a:rPr sz="480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3</a:t>
            </a:r>
            <a:endParaRPr sz="4800">
              <a:latin typeface="Microsoft Sans Serif"/>
              <a:cs typeface="Microsoft Sans Serif"/>
            </a:endParaRPr>
          </a:p>
          <a:p>
            <a:pPr marL="12700" marR="513715">
              <a:lnSpc>
                <a:spcPts val="1700"/>
              </a:lnSpc>
              <a:spcBef>
                <a:spcPts val="1100"/>
              </a:spcBef>
            </a:pPr>
            <a:r>
              <a:rPr sz="1500" b="1" spc="-40" dirty="0">
                <a:solidFill>
                  <a:srgbClr val="000048"/>
                </a:solidFill>
                <a:latin typeface="Arial"/>
                <a:cs typeface="Arial"/>
              </a:rPr>
              <a:t>Waves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of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regulation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standards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  <a:spcBef>
                <a:spcPts val="204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governments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adapt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regulations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at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lagging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pace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they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address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rapidly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evolving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ethical,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economic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societal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concerns.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formalize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governance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roles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variable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risk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tolerance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cases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54759" y="4588307"/>
            <a:ext cx="2305050" cy="3687445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65"/>
              </a:spcBef>
            </a:pPr>
            <a:r>
              <a:rPr sz="4800" dirty="0">
                <a:solidFill>
                  <a:srgbClr val="2F78C4"/>
                </a:solidFill>
                <a:latin typeface="Microsoft Sans Serif"/>
                <a:cs typeface="Microsoft Sans Serif"/>
              </a:rPr>
              <a:t>4</a:t>
            </a:r>
            <a:endParaRPr sz="4800">
              <a:latin typeface="Microsoft Sans Serif"/>
              <a:cs typeface="Microsoft Sans Serif"/>
            </a:endParaRPr>
          </a:p>
          <a:p>
            <a:pPr marL="12700">
              <a:lnSpc>
                <a:spcPts val="1750"/>
              </a:lnSpc>
              <a:spcBef>
                <a:spcPts val="960"/>
              </a:spcBef>
            </a:pP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Generative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video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1750"/>
              </a:lnSpc>
            </a:pP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0" dirty="0">
                <a:solidFill>
                  <a:srgbClr val="000048"/>
                </a:solidFill>
                <a:latin typeface="Arial"/>
                <a:cs typeface="Arial"/>
              </a:rPr>
              <a:t>AR/VR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renaissance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9000"/>
              </a:lnSpc>
              <a:spcBef>
                <a:spcPts val="245"/>
              </a:spcBef>
            </a:pP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significant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advancement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AR/VR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spearheaded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Meta,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Apple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Microsoft,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compelling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applications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backed</a:t>
            </a:r>
            <a:endParaRPr sz="1300">
              <a:latin typeface="Microsoft Sans Serif"/>
              <a:cs typeface="Microsoft Sans Serif"/>
            </a:endParaRPr>
          </a:p>
          <a:p>
            <a:pPr marL="12700" marR="6604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launch.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conversational</a:t>
            </a:r>
            <a:r>
              <a:rPr sz="1300" spc="1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user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interfaces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000048"/>
                </a:solidFill>
                <a:latin typeface="Microsoft Sans Serif"/>
                <a:cs typeface="Microsoft Sans Serif"/>
              </a:rPr>
              <a:t>(i.e.,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chat,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voice),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 visual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worlds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seen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2161" y="4588307"/>
            <a:ext cx="2587625" cy="3687445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65"/>
              </a:spcBef>
            </a:pPr>
            <a:r>
              <a:rPr sz="480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5</a:t>
            </a:r>
            <a:endParaRPr sz="4800">
              <a:latin typeface="Microsoft Sans Serif"/>
              <a:cs typeface="Microsoft Sans Serif"/>
            </a:endParaRPr>
          </a:p>
          <a:p>
            <a:pPr marL="38100" marR="744855">
              <a:lnSpc>
                <a:spcPts val="1700"/>
              </a:lnSpc>
              <a:spcBef>
                <a:spcPts val="1100"/>
              </a:spcBef>
            </a:pP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War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for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talent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shifts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war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for</a:t>
            </a:r>
            <a:r>
              <a:rPr sz="1500" b="1" spc="-8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0" dirty="0">
                <a:solidFill>
                  <a:srgbClr val="000048"/>
                </a:solidFill>
                <a:latin typeface="Arial"/>
                <a:cs typeface="Arial"/>
              </a:rPr>
              <a:t>innovation</a:t>
            </a:r>
            <a:endParaRPr sz="1500">
              <a:latin typeface="Arial"/>
              <a:cs typeface="Arial"/>
            </a:endParaRPr>
          </a:p>
          <a:p>
            <a:pPr marL="38100" marR="64135">
              <a:lnSpc>
                <a:spcPct val="109000"/>
              </a:lnSpc>
              <a:spcBef>
                <a:spcPts val="204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000048"/>
                </a:solidFill>
                <a:latin typeface="Microsoft Sans Serif"/>
                <a:cs typeface="Microsoft Sans Serif"/>
              </a:rPr>
              <a:t>30%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hours</a:t>
            </a:r>
            <a:r>
              <a:rPr sz="1125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4</a:t>
            </a:r>
            <a:r>
              <a:rPr sz="1125" spc="209" baseline="33333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expected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directly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resulting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capabilities,</a:t>
            </a:r>
            <a:r>
              <a:rPr sz="1300" spc="1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productivity</a:t>
            </a:r>
            <a:r>
              <a:rPr sz="1300" spc="1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gains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felt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all.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war</a:t>
            </a:r>
            <a:endParaRPr sz="1300">
              <a:latin typeface="Microsoft Sans Serif"/>
              <a:cs typeface="Microsoft Sans Serif"/>
            </a:endParaRPr>
          </a:p>
          <a:p>
            <a:pPr marL="38100" marR="304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talent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be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reshaped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war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innovation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differentiate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43566" y="5130800"/>
            <a:ext cx="0" cy="3098800"/>
          </a:xfrm>
          <a:custGeom>
            <a:avLst/>
            <a:gdLst/>
            <a:ahLst/>
            <a:cxnLst/>
            <a:rect l="l" t="t" r="r" b="b"/>
            <a:pathLst>
              <a:path h="3098800">
                <a:moveTo>
                  <a:pt x="0" y="0"/>
                </a:moveTo>
                <a:lnTo>
                  <a:pt x="0" y="3098800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70757" y="5130800"/>
            <a:ext cx="0" cy="3098800"/>
          </a:xfrm>
          <a:custGeom>
            <a:avLst/>
            <a:gdLst/>
            <a:ahLst/>
            <a:cxnLst/>
            <a:rect l="l" t="t" r="r" b="b"/>
            <a:pathLst>
              <a:path h="3098800">
                <a:moveTo>
                  <a:pt x="0" y="0"/>
                </a:moveTo>
                <a:lnTo>
                  <a:pt x="0" y="3098800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95913" y="5130800"/>
            <a:ext cx="0" cy="3098800"/>
          </a:xfrm>
          <a:custGeom>
            <a:avLst/>
            <a:gdLst/>
            <a:ahLst/>
            <a:cxnLst/>
            <a:rect l="l" t="t" r="r" b="b"/>
            <a:pathLst>
              <a:path h="3098800">
                <a:moveTo>
                  <a:pt x="0" y="0"/>
                </a:moveTo>
                <a:lnTo>
                  <a:pt x="0" y="3098800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1914" y="5130800"/>
            <a:ext cx="0" cy="3098800"/>
          </a:xfrm>
          <a:custGeom>
            <a:avLst/>
            <a:gdLst/>
            <a:ahLst/>
            <a:cxnLst/>
            <a:rect l="l" t="t" r="r" b="b"/>
            <a:pathLst>
              <a:path h="3098800">
                <a:moveTo>
                  <a:pt x="0" y="0"/>
                </a:moveTo>
                <a:lnTo>
                  <a:pt x="0" y="3098800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6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7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49300" y="1386433"/>
            <a:ext cx="49104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Meeting</a:t>
            </a:r>
            <a:r>
              <a:rPr sz="3800" spc="-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3800" spc="-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3800" spc="-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natives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300" y="984093"/>
            <a:ext cx="1192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2F78C4"/>
                </a:solidFill>
                <a:latin typeface="Arial"/>
                <a:cs typeface="Arial"/>
              </a:rPr>
              <a:t>Landscape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2413000"/>
            <a:ext cx="23279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30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500" b="1" spc="-6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forever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digitally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young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2852369"/>
            <a:ext cx="426847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Operating</a:t>
            </a:r>
            <a:r>
              <a:rPr sz="1300" b="1" spc="-8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effectively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10" dirty="0">
                <a:solidFill>
                  <a:srgbClr val="000048"/>
                </a:solidFill>
                <a:latin typeface="Arial"/>
                <a:cs typeface="Arial"/>
              </a:rPr>
              <a:t>in</a:t>
            </a:r>
            <a:r>
              <a:rPr sz="1300" b="1" spc="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era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of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Generative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10" dirty="0">
                <a:solidFill>
                  <a:srgbClr val="000048"/>
                </a:solidFill>
                <a:latin typeface="Arial"/>
                <a:cs typeface="Arial"/>
              </a:rPr>
              <a:t>AI</a:t>
            </a:r>
            <a:r>
              <a:rPr sz="1300" b="1" spc="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requires </a:t>
            </a:r>
            <a:r>
              <a:rPr sz="1300" b="1" spc="65" dirty="0">
                <a:solidFill>
                  <a:srgbClr val="000048"/>
                </a:solidFill>
                <a:latin typeface="Arial"/>
                <a:cs typeface="Arial"/>
              </a:rPr>
              <a:t>a</a:t>
            </a:r>
            <a:r>
              <a:rPr sz="13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reconstruction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of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70" dirty="0">
                <a:solidFill>
                  <a:srgbClr val="000048"/>
                </a:solidFill>
                <a:latin typeface="Arial"/>
                <a:cs typeface="Arial"/>
              </a:rPr>
              <a:t>now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decades-</a:t>
            </a:r>
            <a:r>
              <a:rPr sz="1300" b="1" spc="-85" dirty="0">
                <a:solidFill>
                  <a:srgbClr val="000048"/>
                </a:solidFill>
                <a:latin typeface="Arial"/>
                <a:cs typeface="Arial"/>
              </a:rPr>
              <a:t>old</a:t>
            </a:r>
            <a:r>
              <a:rPr sz="1300" b="1" spc="-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digital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maturity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narrative.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We’re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entering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65" dirty="0">
                <a:solidFill>
                  <a:srgbClr val="000048"/>
                </a:solidFill>
                <a:latin typeface="Arial"/>
                <a:cs typeface="Arial"/>
              </a:rPr>
              <a:t>a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post-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digital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era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where</a:t>
            </a:r>
            <a:endParaRPr sz="1300">
              <a:latin typeface="Arial"/>
              <a:cs typeface="Arial"/>
            </a:endParaRPr>
          </a:p>
          <a:p>
            <a:pPr marL="12700" marR="279400">
              <a:lnSpc>
                <a:spcPct val="109000"/>
              </a:lnSpc>
            </a:pP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every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enterprise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0" dirty="0">
                <a:solidFill>
                  <a:srgbClr val="000048"/>
                </a:solidFill>
                <a:latin typeface="Arial"/>
                <a:cs typeface="Arial"/>
              </a:rPr>
              <a:t>is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digital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what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defines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35" dirty="0">
                <a:solidFill>
                  <a:srgbClr val="000048"/>
                </a:solidFill>
                <a:latin typeface="Arial"/>
                <a:cs typeface="Arial"/>
              </a:rPr>
              <a:t>leaders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is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their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adaptability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–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which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extends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to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their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definition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of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maturity,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how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they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operate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what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they</a:t>
            </a:r>
            <a:r>
              <a:rPr sz="1300" b="1" spc="-5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048"/>
                </a:solidFill>
                <a:latin typeface="Arial"/>
                <a:cs typeface="Arial"/>
              </a:rPr>
              <a:t>sell.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00" y="4363859"/>
            <a:ext cx="4289425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 Generative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era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one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continuous,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perpetual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change.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fundamental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definition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computation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chip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rigid,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linear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exact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computations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are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swapped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abstract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inexact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logic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underpins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neural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network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thinking.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Companies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must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now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operate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similar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ways.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" y="6108700"/>
            <a:ext cx="21075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000048"/>
                </a:solidFill>
                <a:latin typeface="Arial"/>
                <a:cs typeface="Arial"/>
              </a:rPr>
              <a:t>So,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are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000048"/>
                </a:solidFill>
                <a:latin typeface="Arial"/>
                <a:cs typeface="Arial"/>
              </a:rPr>
              <a:t>there</a:t>
            </a:r>
            <a:r>
              <a:rPr sz="1500" b="1" spc="-7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AI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natives?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303" y="6522745"/>
            <a:ext cx="4410075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2240">
              <a:lnSpc>
                <a:spcPct val="109000"/>
              </a:lnSpc>
              <a:spcBef>
                <a:spcPts val="10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noted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timeline,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there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been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explosion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AI-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centric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startups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born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over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past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two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years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defined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natives.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These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companies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and,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presumably,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they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culture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well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product.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3" y="7818284"/>
            <a:ext cx="449008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just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definition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digital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maturity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‘continuous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change’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perspective,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our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definition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61574" y="2438666"/>
            <a:ext cx="188213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“AI-native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company”.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61574" y="2852572"/>
            <a:ext cx="4409440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Being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“born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into”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era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far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less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important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than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exploration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adoption.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Those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who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pioneer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-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rules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early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gain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competitive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market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share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-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establish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what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means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be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native.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robust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proprietary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build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upon,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advantage.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61566" y="4597400"/>
            <a:ext cx="30702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Early 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pioneers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have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000048"/>
                </a:solidFill>
                <a:latin typeface="Arial"/>
                <a:cs typeface="Arial"/>
              </a:rPr>
              <a:t>common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traits: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61566" y="5011369"/>
            <a:ext cx="3649979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 algn="just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  <a:tab pos="24257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	Modern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operations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architecture: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Delivery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infrastructures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leverage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accelerate</a:t>
            </a:r>
            <a:r>
              <a:rPr sz="1300" spc="20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1566" y="5875007"/>
            <a:ext cx="428625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Enabled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culture: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Definitive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policies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governance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training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staff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benefit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61566" y="6522694"/>
            <a:ext cx="421322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focus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disruptive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propositions: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Already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piloting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experiences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hedge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against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entrant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threats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61566" y="7170382"/>
            <a:ext cx="395732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Engaging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suppliers to evolve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services: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Addressing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opportunities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mutual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benefit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61566" y="7818069"/>
            <a:ext cx="424751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9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Simplifying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not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complexifying: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See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a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way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transform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value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creation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vs.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”just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tech”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86529" y="2438400"/>
            <a:ext cx="4701540" cy="5575300"/>
          </a:xfrm>
          <a:prstGeom prst="rect">
            <a:avLst/>
          </a:prstGeom>
          <a:solidFill>
            <a:srgbClr val="000048"/>
          </a:solidFill>
        </p:spPr>
        <p:txBody>
          <a:bodyPr vert="horz" wrap="square" lIns="0" tIns="20320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600"/>
              </a:spcBef>
            </a:pPr>
            <a:r>
              <a:rPr sz="1500" b="1" spc="-45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early</a:t>
            </a:r>
            <a:r>
              <a:rPr sz="1500" b="1" spc="-55" dirty="0">
                <a:solidFill>
                  <a:srgbClr val="FFFFFF"/>
                </a:solidFill>
                <a:latin typeface="Arial"/>
                <a:cs typeface="Arial"/>
              </a:rPr>
              <a:t> pioneers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30" dirty="0">
                <a:solidFill>
                  <a:srgbClr val="FFFFFF"/>
                </a:solidFill>
                <a:latin typeface="Arial"/>
                <a:cs typeface="Arial"/>
              </a:rPr>
              <a:t>applying</a:t>
            </a:r>
            <a:r>
              <a:rPr sz="15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Generative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AI?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500">
              <a:latin typeface="Arial"/>
              <a:cs typeface="Arial"/>
            </a:endParaRPr>
          </a:p>
          <a:p>
            <a:pPr marL="490220" indent="-228600">
              <a:lnSpc>
                <a:spcPct val="100000"/>
              </a:lnSpc>
              <a:buChar char="•"/>
              <a:tabLst>
                <a:tab pos="490220" algn="l"/>
              </a:tabLst>
            </a:pPr>
            <a:r>
              <a:rPr sz="1300" b="1" spc="-45" dirty="0">
                <a:solidFill>
                  <a:srgbClr val="FFFFFF"/>
                </a:solidFill>
                <a:latin typeface="Arial"/>
                <a:cs typeface="Arial"/>
              </a:rPr>
              <a:t>Expert</a:t>
            </a: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FFFFFF"/>
                </a:solidFill>
                <a:latin typeface="Arial"/>
                <a:cs typeface="Arial"/>
              </a:rPr>
              <a:t>assistants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 for</a:t>
            </a: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FFFFFF"/>
                </a:solidFill>
                <a:latin typeface="Arial"/>
                <a:cs typeface="Arial"/>
              </a:rPr>
              <a:t>professional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1300">
              <a:latin typeface="Arial"/>
              <a:cs typeface="Arial"/>
            </a:endParaRPr>
          </a:p>
          <a:p>
            <a:pPr marL="490220" marR="384810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assistants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legal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software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augment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accelerate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work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490220" indent="-228600">
              <a:lnSpc>
                <a:spcPct val="100000"/>
              </a:lnSpc>
              <a:buChar char="•"/>
              <a:tabLst>
                <a:tab pos="490220" algn="l"/>
              </a:tabLst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sz="1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endParaRPr sz="1300">
              <a:latin typeface="Arial"/>
              <a:cs typeface="Arial"/>
            </a:endParaRPr>
          </a:p>
          <a:p>
            <a:pPr marL="490220" marR="765810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Entertainment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creative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studios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1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animation</a:t>
            </a:r>
            <a:r>
              <a:rPr sz="1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sequences,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reels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490220" indent="-228600">
              <a:lnSpc>
                <a:spcPct val="100000"/>
              </a:lnSpc>
              <a:buChar char="•"/>
              <a:tabLst>
                <a:tab pos="490220" algn="l"/>
              </a:tabLst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sz="13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1300">
              <a:latin typeface="Arial"/>
              <a:cs typeface="Arial"/>
            </a:endParaRPr>
          </a:p>
          <a:p>
            <a:pPr marL="490220" marR="565785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Aggregating</a:t>
            </a:r>
            <a:r>
              <a:rPr sz="1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</a:t>
            </a:r>
            <a:r>
              <a:rPr sz="1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feedback</a:t>
            </a:r>
            <a:r>
              <a:rPr sz="1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(reviews,</a:t>
            </a:r>
            <a:r>
              <a:rPr sz="1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call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transcripts,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etc.)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AI-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driven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49022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490220" algn="l"/>
              </a:tabLst>
            </a:pPr>
            <a:r>
              <a:rPr sz="1300" b="1" spc="-6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13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13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13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generators</a:t>
            </a:r>
            <a:endParaRPr sz="1300">
              <a:latin typeface="Arial"/>
              <a:cs typeface="Arial"/>
            </a:endParaRPr>
          </a:p>
          <a:p>
            <a:pPr marL="490220" marR="323215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libraries,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design systems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bases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POC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software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“on-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demand”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490220" indent="-228600">
              <a:lnSpc>
                <a:spcPct val="100000"/>
              </a:lnSpc>
              <a:buChar char="•"/>
              <a:tabLst>
                <a:tab pos="490220" algn="l"/>
              </a:tabLst>
            </a:pP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chat-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bots</a:t>
            </a:r>
            <a:endParaRPr sz="1300">
              <a:latin typeface="Arial"/>
              <a:cs typeface="Arial"/>
            </a:endParaRPr>
          </a:p>
          <a:p>
            <a:pPr marL="490220" marR="587375">
              <a:lnSpc>
                <a:spcPct val="109000"/>
              </a:lnSpc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Transforming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classic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chat-bot,</a:t>
            </a:r>
            <a:r>
              <a:rPr sz="1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AI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powering</a:t>
            </a:r>
            <a:r>
              <a:rPr sz="1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conversational</a:t>
            </a:r>
            <a:r>
              <a:rPr sz="1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agents</a:t>
            </a:r>
            <a:r>
              <a:rPr sz="1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answer</a:t>
            </a:r>
            <a:r>
              <a:rPr sz="1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explain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1752" y="0"/>
            <a:ext cx="12394565" cy="7606030"/>
            <a:chOff x="3861752" y="0"/>
            <a:chExt cx="12394565" cy="7606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1752" y="0"/>
              <a:ext cx="12394247" cy="76055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7810" y="0"/>
              <a:ext cx="4618190" cy="7605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9300" y="3936480"/>
            <a:ext cx="22307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5" dirty="0">
                <a:solidFill>
                  <a:srgbClr val="000048"/>
                </a:solidFill>
              </a:rPr>
              <a:t>Basics</a:t>
            </a:r>
            <a:endParaRPr sz="60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8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9300" y="5448091"/>
            <a:ext cx="628777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fundamental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strengths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perfectly</a:t>
            </a:r>
            <a:r>
              <a:rPr sz="24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mirror</a:t>
            </a:r>
            <a:r>
              <a:rPr sz="24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its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unavoidable</a:t>
            </a:r>
            <a:r>
              <a:rPr sz="2400" spc="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weaknesses. 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24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fundamental</a:t>
            </a:r>
            <a:r>
              <a:rPr sz="24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characteristics</a:t>
            </a:r>
            <a:r>
              <a:rPr sz="24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24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the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</a:t>
            </a:r>
            <a:r>
              <a:rPr sz="24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</a:t>
            </a:r>
            <a:r>
              <a:rPr sz="24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insight</a:t>
            </a:r>
            <a:r>
              <a:rPr sz="2400" spc="1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into</a:t>
            </a:r>
            <a:r>
              <a:rPr sz="24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its</a:t>
            </a:r>
            <a:r>
              <a:rPr sz="24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disruptive </a:t>
            </a:r>
            <a:r>
              <a:rPr sz="24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potential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64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24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explain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why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adoption</a:t>
            </a:r>
            <a:r>
              <a:rPr sz="24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 </a:t>
            </a:r>
            <a:r>
              <a:rPr sz="24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impact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every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part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24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enterprise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48"/>
                </a:solidFill>
                <a:latin typeface="Microsoft Sans Serif"/>
                <a:cs typeface="Microsoft Sans Serif"/>
              </a:rPr>
              <a:t>over</a:t>
            </a:r>
            <a:r>
              <a:rPr sz="24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time.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923452"/>
            <a:ext cx="7365365" cy="10680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b="1" spc="-10" dirty="0">
                <a:solidFill>
                  <a:srgbClr val="2F78C4"/>
                </a:solidFill>
                <a:latin typeface="Arial"/>
                <a:cs typeface="Arial"/>
              </a:rPr>
              <a:t>Basics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Known</a:t>
            </a:r>
            <a:r>
              <a:rPr sz="38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strengths</a:t>
            </a:r>
            <a:r>
              <a:rPr sz="38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19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38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38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9300" y="2438400"/>
            <a:ext cx="4406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The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blurring </a:t>
            </a:r>
            <a:r>
              <a:rPr sz="1300" b="1" spc="-30" dirty="0">
                <a:solidFill>
                  <a:srgbClr val="000048"/>
                </a:solidFill>
                <a:latin typeface="Arial"/>
                <a:cs typeface="Arial"/>
              </a:rPr>
              <a:t>boundary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between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human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300" b="1" spc="-4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048"/>
                </a:solidFill>
                <a:latin typeface="Arial"/>
                <a:cs typeface="Arial"/>
              </a:rPr>
              <a:t>machine</a:t>
            </a:r>
            <a:r>
              <a:rPr sz="1300" b="1" spc="-4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0048"/>
                </a:solidFill>
                <a:latin typeface="Arial"/>
                <a:cs typeface="Arial"/>
              </a:rPr>
              <a:t>work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2852305"/>
            <a:ext cx="4498340" cy="110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presents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fundamental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change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our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understanding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what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practical,</a:t>
            </a:r>
            <a:r>
              <a:rPr sz="1300" spc="1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immediately-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accessible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AI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do.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Chat-bots,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candidate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screening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tools,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summarizers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picture-makers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might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inspire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today,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soon</a:t>
            </a:r>
            <a:r>
              <a:rPr sz="1300" spc="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will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shape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core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of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modern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4147845"/>
            <a:ext cx="453517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isn’t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sentient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but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sure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does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behave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ways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350" dirty="0">
                <a:solidFill>
                  <a:srgbClr val="000048"/>
                </a:solidFill>
                <a:latin typeface="Microsoft Sans Serif"/>
                <a:cs typeface="Microsoft Sans Serif"/>
              </a:rPr>
              <a:t>–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that’s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what’s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so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inspiring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about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technology.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Whether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finishing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sentence,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writing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code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component,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1570" y="2420734"/>
            <a:ext cx="461327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ideating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novel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molecular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structures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animating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an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entire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movie,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generation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composes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patterns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create.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1570" y="3284372"/>
            <a:ext cx="467423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organizations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understand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strengths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potential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use-cases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AI,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they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also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begin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realize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fundamental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requirements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within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their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organization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for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fully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leveraging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this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technology.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1570" y="4363961"/>
            <a:ext cx="424878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all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starts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data.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Combine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that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business processes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logic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transformative.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780179" y="1195260"/>
            <a:ext cx="4720590" cy="3417570"/>
            <a:chOff x="10780179" y="1195260"/>
            <a:chExt cx="4720590" cy="3417570"/>
          </a:xfrm>
        </p:grpSpPr>
        <p:sp>
          <p:nvSpPr>
            <p:cNvPr id="10" name="object 10"/>
            <p:cNvSpPr/>
            <p:nvPr/>
          </p:nvSpPr>
          <p:spPr>
            <a:xfrm>
              <a:off x="10786529" y="1270863"/>
              <a:ext cx="4707890" cy="3335654"/>
            </a:xfrm>
            <a:custGeom>
              <a:avLst/>
              <a:gdLst/>
              <a:ahLst/>
              <a:cxnLst/>
              <a:rect l="l" t="t" r="r" b="b"/>
              <a:pathLst>
                <a:path w="4707890" h="3335654">
                  <a:moveTo>
                    <a:pt x="0" y="3335528"/>
                  </a:moveTo>
                  <a:lnTo>
                    <a:pt x="4707470" y="3335528"/>
                  </a:lnTo>
                  <a:lnTo>
                    <a:pt x="4707470" y="0"/>
                  </a:lnTo>
                  <a:lnTo>
                    <a:pt x="0" y="0"/>
                  </a:lnTo>
                  <a:lnTo>
                    <a:pt x="0" y="3335528"/>
                  </a:lnTo>
                  <a:close/>
                </a:path>
              </a:pathLst>
            </a:custGeom>
            <a:ln w="12700">
              <a:solidFill>
                <a:srgbClr val="D0D0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26520" y="1195260"/>
              <a:ext cx="1183640" cy="217170"/>
            </a:xfrm>
            <a:custGeom>
              <a:avLst/>
              <a:gdLst/>
              <a:ahLst/>
              <a:cxnLst/>
              <a:rect l="l" t="t" r="r" b="b"/>
              <a:pathLst>
                <a:path w="1183640" h="217169">
                  <a:moveTo>
                    <a:pt x="1183220" y="0"/>
                  </a:moveTo>
                  <a:lnTo>
                    <a:pt x="0" y="0"/>
                  </a:lnTo>
                  <a:lnTo>
                    <a:pt x="0" y="217081"/>
                  </a:lnTo>
                  <a:lnTo>
                    <a:pt x="1183220" y="217081"/>
                  </a:lnTo>
                  <a:lnTo>
                    <a:pt x="1183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377083" y="1633554"/>
            <a:ext cx="3582670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8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provides</a:t>
            </a:r>
            <a:r>
              <a:rPr sz="18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completely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new</a:t>
            </a:r>
            <a:r>
              <a:rPr sz="18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capabilities</a:t>
            </a:r>
            <a:r>
              <a:rPr sz="18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8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automate</a:t>
            </a:r>
            <a:r>
              <a:rPr sz="1800" spc="9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8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augment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knowledge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work.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It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is </a:t>
            </a:r>
            <a:r>
              <a:rPr sz="18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going</a:t>
            </a:r>
            <a:r>
              <a:rPr sz="1800" spc="-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8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turbo-</a:t>
            </a:r>
            <a:r>
              <a:rPr sz="18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charge</a:t>
            </a:r>
            <a:r>
              <a:rPr sz="18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tasks</a:t>
            </a:r>
            <a:r>
              <a:rPr sz="18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that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require</a:t>
            </a:r>
            <a:r>
              <a:rPr sz="18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creativity</a:t>
            </a:r>
            <a:r>
              <a:rPr sz="18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8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expertise,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77083" y="3094309"/>
            <a:ext cx="2929255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such</a:t>
            </a:r>
            <a:r>
              <a:rPr sz="18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as</a:t>
            </a:r>
            <a:r>
              <a:rPr sz="18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00048"/>
                </a:solidFill>
                <a:latin typeface="Microsoft Sans Serif"/>
                <a:cs typeface="Microsoft Sans Serif"/>
              </a:rPr>
              <a:t>design,</a:t>
            </a:r>
            <a:r>
              <a:rPr sz="18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engineering </a:t>
            </a:r>
            <a:r>
              <a:rPr sz="18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quality</a:t>
            </a:r>
            <a:r>
              <a:rPr sz="18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assurance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83256" y="3063220"/>
            <a:ext cx="362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2F78C4"/>
                </a:solidFill>
                <a:latin typeface="Arial"/>
                <a:cs typeface="Arial"/>
              </a:rPr>
              <a:t>”</a:t>
            </a:r>
            <a:endParaRPr sz="6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47398" y="1488167"/>
            <a:ext cx="362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2F78C4"/>
                </a:solidFill>
                <a:latin typeface="Arial"/>
                <a:cs typeface="Arial"/>
              </a:rPr>
              <a:t>“</a:t>
            </a:r>
            <a:endParaRPr sz="6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83676" y="1149639"/>
            <a:ext cx="1066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2F78C4"/>
                </a:solidFill>
                <a:latin typeface="Arial"/>
                <a:cs typeface="Arial"/>
              </a:rPr>
              <a:t>Expert</a:t>
            </a:r>
            <a:r>
              <a:rPr sz="1300" b="1" spc="-40" dirty="0">
                <a:solidFill>
                  <a:srgbClr val="2F78C4"/>
                </a:solidFill>
                <a:latin typeface="Arial"/>
                <a:cs typeface="Arial"/>
              </a:rPr>
              <a:t> </a:t>
            </a:r>
            <a:r>
              <a:rPr sz="1300" b="1" spc="-30" dirty="0">
                <a:solidFill>
                  <a:srgbClr val="2F78C4"/>
                </a:solidFill>
                <a:latin typeface="Arial"/>
                <a:cs typeface="Arial"/>
              </a:rPr>
              <a:t>Advice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9300" y="4791923"/>
            <a:ext cx="1971675" cy="3268345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65"/>
              </a:spcBef>
            </a:pPr>
            <a:r>
              <a:rPr sz="4800" spc="-1015" dirty="0">
                <a:solidFill>
                  <a:srgbClr val="2F78C4"/>
                </a:solidFill>
                <a:latin typeface="Microsoft Sans Serif"/>
                <a:cs typeface="Microsoft Sans Serif"/>
              </a:rPr>
              <a:t>1</a:t>
            </a:r>
            <a:endParaRPr sz="4800">
              <a:latin typeface="Microsoft Sans Serif"/>
              <a:cs typeface="Microsoft Sans Serif"/>
            </a:endParaRPr>
          </a:p>
          <a:p>
            <a:pPr marL="34925" marR="433070">
              <a:lnSpc>
                <a:spcPts val="1700"/>
              </a:lnSpc>
              <a:spcBef>
                <a:spcPts val="1100"/>
              </a:spcBef>
            </a:pPr>
            <a:r>
              <a:rPr sz="1500" b="1" spc="-40" dirty="0">
                <a:solidFill>
                  <a:srgbClr val="000048"/>
                </a:solidFill>
                <a:latin typeface="Arial"/>
                <a:cs typeface="Arial"/>
              </a:rPr>
              <a:t>Complex 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process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automation</a:t>
            </a:r>
            <a:endParaRPr sz="1500">
              <a:latin typeface="Arial"/>
              <a:cs typeface="Arial"/>
            </a:endParaRPr>
          </a:p>
          <a:p>
            <a:pPr marL="34925" marR="5080">
              <a:lnSpc>
                <a:spcPct val="109000"/>
              </a:lnSpc>
              <a:spcBef>
                <a:spcPts val="3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Core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 business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that,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the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past,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have</a:t>
            </a:r>
            <a:r>
              <a:rPr sz="1300" spc="7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not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been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open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automation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due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complexity</a:t>
            </a:r>
            <a:r>
              <a:rPr sz="1300" spc="11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variability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can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now</a:t>
            </a:r>
            <a:r>
              <a:rPr sz="1300" spc="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be 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managed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reshaped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3966" y="4791923"/>
            <a:ext cx="1960245" cy="3268345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65"/>
              </a:spcBef>
            </a:pPr>
            <a:r>
              <a:rPr sz="480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3</a:t>
            </a:r>
            <a:endParaRPr sz="4800">
              <a:latin typeface="Microsoft Sans Serif"/>
              <a:cs typeface="Microsoft Sans Serif"/>
            </a:endParaRPr>
          </a:p>
          <a:p>
            <a:pPr marL="34925" marR="1054735">
              <a:lnSpc>
                <a:spcPts val="1700"/>
              </a:lnSpc>
              <a:spcBef>
                <a:spcPts val="1100"/>
              </a:spcBef>
            </a:pPr>
            <a:r>
              <a:rPr sz="1500" b="1" spc="-50" dirty="0">
                <a:solidFill>
                  <a:srgbClr val="000048"/>
                </a:solidFill>
                <a:latin typeface="Arial"/>
                <a:cs typeface="Arial"/>
              </a:rPr>
              <a:t>Predictive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analysis</a:t>
            </a:r>
            <a:endParaRPr sz="1500">
              <a:latin typeface="Arial"/>
              <a:cs typeface="Arial"/>
            </a:endParaRPr>
          </a:p>
          <a:p>
            <a:pPr marL="34925" marR="227965">
              <a:lnSpc>
                <a:spcPct val="109000"/>
              </a:lnSpc>
              <a:spcBef>
                <a:spcPts val="3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is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capable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analysing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complex,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structured</a:t>
            </a:r>
            <a:r>
              <a:rPr sz="1300" spc="1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or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unstructured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1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patterns</a:t>
            </a:r>
            <a:r>
              <a:rPr sz="1300" spc="19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endParaRPr sz="1300">
              <a:latin typeface="Microsoft Sans Serif"/>
              <a:cs typeface="Microsoft Sans Serif"/>
            </a:endParaRPr>
          </a:p>
          <a:p>
            <a:pPr marL="34925" marR="5080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trends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form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actionable recommendations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61183" y="4791923"/>
            <a:ext cx="2027555" cy="3268345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65"/>
              </a:spcBef>
            </a:pPr>
            <a:r>
              <a:rPr sz="480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5</a:t>
            </a:r>
            <a:endParaRPr sz="4800">
              <a:latin typeface="Microsoft Sans Serif"/>
              <a:cs typeface="Microsoft Sans Serif"/>
            </a:endParaRPr>
          </a:p>
          <a:p>
            <a:pPr marL="34925" marR="889000">
              <a:lnSpc>
                <a:spcPts val="1700"/>
              </a:lnSpc>
              <a:spcBef>
                <a:spcPts val="1100"/>
              </a:spcBef>
            </a:pP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Real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time </a:t>
            </a:r>
            <a:r>
              <a:rPr sz="1500" b="1" spc="-25" dirty="0">
                <a:solidFill>
                  <a:srgbClr val="000048"/>
                </a:solidFill>
                <a:latin typeface="Arial"/>
                <a:cs typeface="Arial"/>
              </a:rPr>
              <a:t>optimization</a:t>
            </a:r>
            <a:endParaRPr sz="1500">
              <a:latin typeface="Arial"/>
              <a:cs typeface="Arial"/>
            </a:endParaRPr>
          </a:p>
          <a:p>
            <a:pPr marL="34925" marR="5080">
              <a:lnSpc>
                <a:spcPct val="109000"/>
              </a:lnSpc>
              <a:spcBef>
                <a:spcPts val="3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capable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monitoring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processes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outputs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proactively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opportunities</a:t>
            </a:r>
            <a:r>
              <a:rPr sz="1300" spc="12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for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improvement,</a:t>
            </a:r>
            <a:r>
              <a:rPr sz="1300" spc="18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prescribe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even</a:t>
            </a:r>
            <a:r>
              <a:rPr sz="1300" spc="-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implement changes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51244" y="4791923"/>
            <a:ext cx="1760855" cy="3268345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65"/>
              </a:spcBef>
            </a:pPr>
            <a:r>
              <a:rPr sz="480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2</a:t>
            </a:r>
            <a:endParaRPr sz="4800">
              <a:latin typeface="Microsoft Sans Serif"/>
              <a:cs typeface="Microsoft Sans Serif"/>
            </a:endParaRPr>
          </a:p>
          <a:p>
            <a:pPr marL="34925" marR="5080">
              <a:lnSpc>
                <a:spcPts val="1700"/>
              </a:lnSpc>
              <a:spcBef>
                <a:spcPts val="1100"/>
              </a:spcBef>
            </a:pP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Data</a:t>
            </a:r>
            <a:r>
              <a:rPr sz="1500" b="1" spc="-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augmentation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completion</a:t>
            </a:r>
            <a:endParaRPr sz="1500">
              <a:latin typeface="Arial"/>
              <a:cs typeface="Arial"/>
            </a:endParaRPr>
          </a:p>
          <a:p>
            <a:pPr marL="34925" marR="5715">
              <a:lnSpc>
                <a:spcPct val="109000"/>
              </a:lnSpc>
              <a:spcBef>
                <a:spcPts val="3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systems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to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provide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first-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line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analysis,</a:t>
            </a:r>
            <a:r>
              <a:rPr sz="1300" spc="-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classification,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sanitization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0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free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from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human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error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85" dirty="0">
                <a:solidFill>
                  <a:srgbClr val="000048"/>
                </a:solidFill>
                <a:latin typeface="Microsoft Sans Serif"/>
                <a:cs typeface="Microsoft Sans Serif"/>
              </a:rPr>
              <a:t>at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scale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15911" y="4791923"/>
            <a:ext cx="2177415" cy="3268345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65"/>
              </a:spcBef>
            </a:pPr>
            <a:r>
              <a:rPr sz="4800" dirty="0">
                <a:solidFill>
                  <a:srgbClr val="2F78C4"/>
                </a:solidFill>
                <a:latin typeface="Microsoft Sans Serif"/>
                <a:cs typeface="Microsoft Sans Serif"/>
              </a:rPr>
              <a:t>4</a:t>
            </a:r>
            <a:endParaRPr sz="4800">
              <a:latin typeface="Microsoft Sans Serif"/>
              <a:cs typeface="Microsoft Sans Serif"/>
            </a:endParaRPr>
          </a:p>
          <a:p>
            <a:pPr marL="34925" marR="608330">
              <a:lnSpc>
                <a:spcPts val="1700"/>
              </a:lnSpc>
              <a:spcBef>
                <a:spcPts val="1100"/>
              </a:spcBef>
            </a:pP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Driving</a:t>
            </a:r>
            <a:r>
              <a:rPr sz="1500" b="1" spc="-70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efficiency </a:t>
            </a:r>
            <a:r>
              <a:rPr sz="1500" b="1" dirty="0">
                <a:solidFill>
                  <a:srgbClr val="000048"/>
                </a:solidFill>
                <a:latin typeface="Arial"/>
                <a:cs typeface="Arial"/>
              </a:rPr>
              <a:t>and</a:t>
            </a:r>
            <a:r>
              <a:rPr sz="1500" b="1" spc="-6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supporting </a:t>
            </a:r>
            <a:r>
              <a:rPr sz="1500" b="1" spc="-35" dirty="0">
                <a:solidFill>
                  <a:srgbClr val="000048"/>
                </a:solidFill>
                <a:latin typeface="Arial"/>
                <a:cs typeface="Arial"/>
              </a:rPr>
              <a:t>knowledge</a:t>
            </a:r>
            <a:r>
              <a:rPr sz="1500" b="1" spc="-55" dirty="0">
                <a:solidFill>
                  <a:srgbClr val="000048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work</a:t>
            </a:r>
            <a:endParaRPr sz="1500">
              <a:latin typeface="Arial"/>
              <a:cs typeface="Arial"/>
            </a:endParaRPr>
          </a:p>
          <a:p>
            <a:pPr marL="34925" marR="339725">
              <a:lnSpc>
                <a:spcPct val="109000"/>
              </a:lnSpc>
              <a:spcBef>
                <a:spcPts val="300"/>
              </a:spcBef>
            </a:pP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makes</a:t>
            </a:r>
            <a:r>
              <a:rPr sz="1300" spc="-1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knowledge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work</a:t>
            </a:r>
            <a:r>
              <a:rPr sz="1300" spc="114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efficiently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by</a:t>
            </a:r>
            <a:endParaRPr sz="1300">
              <a:latin typeface="Microsoft Sans Serif"/>
              <a:cs typeface="Microsoft Sans Serif"/>
            </a:endParaRPr>
          </a:p>
          <a:p>
            <a:pPr marL="34925" marR="5080">
              <a:lnSpc>
                <a:spcPct val="109000"/>
              </a:lnSpc>
            </a:pP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accelerating</a:t>
            </a:r>
            <a:r>
              <a:rPr sz="1300" spc="5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expanding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on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ideation,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distilling</a:t>
            </a:r>
            <a:r>
              <a:rPr sz="1300" spc="7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data</a:t>
            </a:r>
            <a:endParaRPr sz="1300">
              <a:latin typeface="Microsoft Sans Serif"/>
              <a:cs typeface="Microsoft Sans Serif"/>
            </a:endParaRPr>
          </a:p>
          <a:p>
            <a:pPr marL="34925" marR="446405">
              <a:lnSpc>
                <a:spcPct val="109000"/>
              </a:lnSpc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find</a:t>
            </a:r>
            <a:r>
              <a:rPr sz="1300" spc="5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insights,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rapidly </a:t>
            </a:r>
            <a:r>
              <a:rPr sz="1300" spc="10" dirty="0">
                <a:solidFill>
                  <a:srgbClr val="000048"/>
                </a:solidFill>
                <a:latin typeface="Microsoft Sans Serif"/>
                <a:cs typeface="Microsoft Sans Serif"/>
              </a:rPr>
              <a:t>drafting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12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more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72628" y="4791923"/>
            <a:ext cx="1923414" cy="3268345"/>
          </a:xfrm>
          <a:prstGeom prst="rect">
            <a:avLst/>
          </a:prstGeom>
        </p:spPr>
        <p:txBody>
          <a:bodyPr vert="horz" wrap="square" lIns="0" tIns="401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65"/>
              </a:spcBef>
            </a:pPr>
            <a:r>
              <a:rPr sz="4800" spc="-50" dirty="0">
                <a:solidFill>
                  <a:srgbClr val="2F78C4"/>
                </a:solidFill>
                <a:latin typeface="Microsoft Sans Serif"/>
                <a:cs typeface="Microsoft Sans Serif"/>
              </a:rPr>
              <a:t>6</a:t>
            </a:r>
            <a:endParaRPr sz="4800">
              <a:latin typeface="Microsoft Sans Serif"/>
              <a:cs typeface="Microsoft Sans Serif"/>
            </a:endParaRPr>
          </a:p>
          <a:p>
            <a:pPr marL="34925" marR="897255">
              <a:lnSpc>
                <a:spcPts val="1700"/>
              </a:lnSpc>
              <a:spcBef>
                <a:spcPts val="1100"/>
              </a:spcBef>
            </a:pPr>
            <a:r>
              <a:rPr sz="1500" b="1" spc="-20" dirty="0">
                <a:solidFill>
                  <a:srgbClr val="000048"/>
                </a:solidFill>
                <a:latin typeface="Arial"/>
                <a:cs typeface="Arial"/>
              </a:rPr>
              <a:t>Multimedia </a:t>
            </a:r>
            <a:r>
              <a:rPr sz="1500" b="1" spc="-10" dirty="0">
                <a:solidFill>
                  <a:srgbClr val="000048"/>
                </a:solidFill>
                <a:latin typeface="Arial"/>
                <a:cs typeface="Arial"/>
              </a:rPr>
              <a:t>generation</a:t>
            </a:r>
            <a:endParaRPr sz="1500">
              <a:latin typeface="Arial"/>
              <a:cs typeface="Arial"/>
            </a:endParaRPr>
          </a:p>
          <a:p>
            <a:pPr marL="34925" marR="5080">
              <a:lnSpc>
                <a:spcPct val="109000"/>
              </a:lnSpc>
              <a:spcBef>
                <a:spcPts val="300"/>
              </a:spcBef>
            </a:pP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Generative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000048"/>
                </a:solidFill>
                <a:latin typeface="Microsoft Sans Serif"/>
                <a:cs typeface="Microsoft Sans Serif"/>
              </a:rPr>
              <a:t>AI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000048"/>
                </a:solidFill>
                <a:latin typeface="Microsoft Sans Serif"/>
                <a:cs typeface="Microsoft Sans Serif"/>
              </a:rPr>
              <a:t>is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capable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both</a:t>
            </a:r>
            <a:r>
              <a:rPr sz="1300" spc="6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consumption</a:t>
            </a:r>
            <a:r>
              <a:rPr sz="1300" spc="50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creation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of</a:t>
            </a:r>
            <a:r>
              <a:rPr sz="1300" spc="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0048"/>
                </a:solidFill>
                <a:latin typeface="Microsoft Sans Serif"/>
                <a:cs typeface="Microsoft Sans Serif"/>
              </a:rPr>
              <a:t>rich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media</a:t>
            </a:r>
            <a:r>
              <a:rPr sz="1300" spc="3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across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text,</a:t>
            </a:r>
            <a:r>
              <a:rPr sz="1300" spc="3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audio,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video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65" dirty="0">
                <a:solidFill>
                  <a:srgbClr val="000048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images,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unlocking</a:t>
            </a:r>
            <a:r>
              <a:rPr sz="1300" spc="140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00048"/>
                </a:solidFill>
                <a:latin typeface="Microsoft Sans Serif"/>
                <a:cs typeface="Microsoft Sans Serif"/>
              </a:rPr>
              <a:t>powerful</a:t>
            </a:r>
            <a:r>
              <a:rPr sz="1300" spc="145" dirty="0">
                <a:solidFill>
                  <a:srgbClr val="000048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000048"/>
                </a:solidFill>
                <a:latin typeface="Microsoft Sans Serif"/>
                <a:cs typeface="Microsoft Sans Serif"/>
              </a:rPr>
              <a:t>new </a:t>
            </a:r>
            <a:r>
              <a:rPr sz="1300" spc="-10" dirty="0">
                <a:solidFill>
                  <a:srgbClr val="000048"/>
                </a:solidFill>
                <a:latin typeface="Microsoft Sans Serif"/>
                <a:cs typeface="Microsoft Sans Serif"/>
              </a:rPr>
              <a:t>possibilities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18907" y="5359400"/>
            <a:ext cx="0" cy="2633345"/>
          </a:xfrm>
          <a:custGeom>
            <a:avLst/>
            <a:gdLst/>
            <a:ahLst/>
            <a:cxnLst/>
            <a:rect l="l" t="t" r="r" b="b"/>
            <a:pathLst>
              <a:path h="2633345">
                <a:moveTo>
                  <a:pt x="0" y="0"/>
                </a:moveTo>
                <a:lnTo>
                  <a:pt x="0" y="263329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18691" y="5359400"/>
            <a:ext cx="0" cy="2633345"/>
          </a:xfrm>
          <a:custGeom>
            <a:avLst/>
            <a:gdLst/>
            <a:ahLst/>
            <a:cxnLst/>
            <a:rect l="l" t="t" r="r" b="b"/>
            <a:pathLst>
              <a:path h="2633345">
                <a:moveTo>
                  <a:pt x="0" y="0"/>
                </a:moveTo>
                <a:lnTo>
                  <a:pt x="0" y="263329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80400" y="5359400"/>
            <a:ext cx="0" cy="2633345"/>
          </a:xfrm>
          <a:custGeom>
            <a:avLst/>
            <a:gdLst/>
            <a:ahLst/>
            <a:cxnLst/>
            <a:rect l="l" t="t" r="r" b="b"/>
            <a:pathLst>
              <a:path h="2633345">
                <a:moveTo>
                  <a:pt x="0" y="0"/>
                </a:moveTo>
                <a:lnTo>
                  <a:pt x="0" y="263329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56925" y="5359400"/>
            <a:ext cx="0" cy="2633345"/>
          </a:xfrm>
          <a:custGeom>
            <a:avLst/>
            <a:gdLst/>
            <a:ahLst/>
            <a:cxnLst/>
            <a:rect l="l" t="t" r="r" b="b"/>
            <a:pathLst>
              <a:path h="2633345">
                <a:moveTo>
                  <a:pt x="0" y="0"/>
                </a:moveTo>
                <a:lnTo>
                  <a:pt x="0" y="263329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357730" y="5359400"/>
            <a:ext cx="0" cy="2633345"/>
          </a:xfrm>
          <a:custGeom>
            <a:avLst/>
            <a:gdLst/>
            <a:ahLst/>
            <a:cxnLst/>
            <a:rect l="l" t="t" r="r" b="b"/>
            <a:pathLst>
              <a:path h="2633345">
                <a:moveTo>
                  <a:pt x="0" y="0"/>
                </a:moveTo>
                <a:lnTo>
                  <a:pt x="0" y="2633294"/>
                </a:lnTo>
              </a:path>
            </a:pathLst>
          </a:custGeom>
          <a:ln w="635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>
                <a:solidFill>
                  <a:srgbClr val="000048"/>
                </a:solidFill>
              </a:rPr>
              <a:t>9</a:t>
            </a:fld>
            <a:endParaRPr spc="-25" dirty="0">
              <a:solidFill>
                <a:srgbClr val="000048"/>
              </a:solidFill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000048"/>
                </a:solidFill>
              </a:rPr>
              <a:t>The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dirty="0">
                <a:solidFill>
                  <a:srgbClr val="000048"/>
                </a:solidFill>
              </a:rPr>
              <a:t>Generative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30" dirty="0">
                <a:solidFill>
                  <a:srgbClr val="000048"/>
                </a:solidFill>
              </a:rPr>
              <a:t>AI</a:t>
            </a:r>
            <a:r>
              <a:rPr spc="20" dirty="0">
                <a:solidFill>
                  <a:srgbClr val="000048"/>
                </a:solidFill>
              </a:rPr>
              <a:t> </a:t>
            </a:r>
            <a:r>
              <a:rPr spc="-10" dirty="0">
                <a:solidFill>
                  <a:srgbClr val="000048"/>
                </a:solidFill>
              </a:rPr>
              <a:t>Handbook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9012</Words>
  <Application>Microsoft Macintosh PowerPoint</Application>
  <PresentationFormat>Custom</PresentationFormat>
  <Paragraphs>769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Microsoft Sans Serif</vt:lpstr>
      <vt:lpstr>Times New Roman</vt:lpstr>
      <vt:lpstr>Office Theme</vt:lpstr>
      <vt:lpstr>Generative AI An Outlook</vt:lpstr>
      <vt:lpstr>Table of contents</vt:lpstr>
      <vt:lpstr>Generative AI will reshape every industry. But when?</vt:lpstr>
      <vt:lpstr>Landscape</vt:lpstr>
      <vt:lpstr>PowerPoint Presentation</vt:lpstr>
      <vt:lpstr>Where we’re headed</vt:lpstr>
      <vt:lpstr>Landscape</vt:lpstr>
      <vt:lpstr>Basics</vt:lpstr>
      <vt:lpstr>PowerPoint Presentation</vt:lpstr>
      <vt:lpstr>PowerPoint Presentation</vt:lpstr>
      <vt:lpstr>Basics</vt:lpstr>
      <vt:lpstr>Applications</vt:lpstr>
      <vt:lpstr>7 use-cases to inspire Generative AI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Responsible AI</vt:lpstr>
      <vt:lpstr>Responsible AI</vt:lpstr>
      <vt:lpstr>Responsible AI</vt:lpstr>
      <vt:lpstr>Observability and automation at the heart of LLMOps</vt:lpstr>
      <vt:lpstr>Responsible AI Quality Assurance and testing systems in a Generative AI world</vt:lpstr>
      <vt:lpstr>Readiness</vt:lpstr>
      <vt:lpstr>Practical guidance for adapting and leading in a Generative AI world</vt:lpstr>
      <vt:lpstr>Readiness Provisioning initial access to Generative tools</vt:lpstr>
      <vt:lpstr>Readiness Put near-term focus on disruptive POCs</vt:lpstr>
      <vt:lpstr>Readiness Identify opportunities to add AI to development process</vt:lpstr>
      <vt:lpstr>Readiness Maximize your digitization of core business processes</vt:lpstr>
      <vt:lpstr>Readiness Set new expectations with your suppliers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Cognizant—Generative AI Handbook</dc:title>
  <dc:subject>What to know and what actions to take to prepare your business for an era of exponential innovation.</dc:subject>
  <dc:creator>Cognizant</dc:creator>
  <cp:keywords>gen ai handbook, enterprise generative ai, generative ai</cp:keywords>
  <cp:lastModifiedBy>T S, Ramanujam (Cognizant)</cp:lastModifiedBy>
  <cp:revision>1</cp:revision>
  <dcterms:created xsi:type="dcterms:W3CDTF">2024-03-04T09:52:27Z</dcterms:created>
  <dcterms:modified xsi:type="dcterms:W3CDTF">2024-03-04T09:57:28Z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2023-12-13T00:00:00Z</vt:filetime>
  </property>
  <property fmtid="{D5CDD505-2E9C-101B-9397-08002B2CF9AE}" pid="3" name="Creator">
    <vt:lpwstr>Adobe InDesign 19.0 (Macintosh)</vt:lpwstr>
  </property>
  <property fmtid="{D5CDD505-2E9C-101B-9397-08002B2CF9AE}" pid="4" name="LastSaved">
    <vt:filetime>2024-03-04T00:00:00Z</vt:filetime>
  </property>
  <property fmtid="{D5CDD505-2E9C-101B-9397-08002B2CF9AE}" pid="5" name="Producer">
    <vt:lpwstr>Adobe PDF Library 17.0</vt:lpwstr>
  </property>
</Properties>
</file>